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513" r:id="rId5"/>
    <p:sldId id="514" r:id="rId6"/>
    <p:sldId id="382" r:id="rId7"/>
    <p:sldId id="515" r:id="rId8"/>
    <p:sldId id="384" r:id="rId9"/>
    <p:sldId id="448" r:id="rId10"/>
    <p:sldId id="516" r:id="rId11"/>
    <p:sldId id="518" r:id="rId12"/>
    <p:sldId id="517" r:id="rId13"/>
    <p:sldId id="304" r:id="rId14"/>
    <p:sldId id="456" r:id="rId15"/>
    <p:sldId id="519" r:id="rId16"/>
    <p:sldId id="521" r:id="rId17"/>
    <p:sldId id="520" r:id="rId18"/>
    <p:sldId id="522" r:id="rId19"/>
    <p:sldId id="523" r:id="rId20"/>
    <p:sldId id="524" r:id="rId21"/>
    <p:sldId id="525" r:id="rId22"/>
    <p:sldId id="527" r:id="rId23"/>
    <p:sldId id="526" r:id="rId24"/>
    <p:sldId id="528" r:id="rId25"/>
    <p:sldId id="529" r:id="rId26"/>
    <p:sldId id="530" r:id="rId27"/>
    <p:sldId id="531" r:id="rId28"/>
    <p:sldId id="459" r:id="rId29"/>
    <p:sldId id="471" r:id="rId30"/>
    <p:sldId id="532" r:id="rId31"/>
    <p:sldId id="533" r:id="rId32"/>
    <p:sldId id="535" r:id="rId33"/>
    <p:sldId id="536" r:id="rId34"/>
    <p:sldId id="538" r:id="rId35"/>
    <p:sldId id="537" r:id="rId36"/>
    <p:sldId id="539" r:id="rId37"/>
    <p:sldId id="540" r:id="rId38"/>
    <p:sldId id="541" r:id="rId39"/>
    <p:sldId id="542" r:id="rId40"/>
    <p:sldId id="297" r:id="rId4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3"/>
    </p:embeddedFont>
    <p:embeddedFont>
      <p:font typeface="Proxima Nova" panose="02000506030000020004" pitchFamily="2" charset="0"/>
      <p:regular r:id="rId44"/>
      <p:bold r:id="rId45"/>
      <p:italic r:id="rId46"/>
      <p:boldItalic r:id="rId47"/>
    </p:embeddedFont>
    <p:embeddedFont>
      <p:font typeface="Proxima Nova Extrabold" panose="02000506030000020004" pitchFamily="2" charset="0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DEDE"/>
    <a:srgbClr val="6600FF"/>
    <a:srgbClr val="F0EA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5" autoAdjust="0"/>
    <p:restoredTop sz="94648"/>
  </p:normalViewPr>
  <p:slideViewPr>
    <p:cSldViewPr snapToGrid="0">
      <p:cViewPr varScale="1">
        <p:scale>
          <a:sx n="156" d="100"/>
          <a:sy n="156" d="100"/>
        </p:scale>
        <p:origin x="106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f36bc343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f36bc343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9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1242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8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816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053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669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5118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415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902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16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36bc343d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36bc343d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8612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5066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825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433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354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3029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644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60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60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22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912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2485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9682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010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31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510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96190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23042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8344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472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1858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f36bc343d6_0_1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f36bc343d6_0_1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784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2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415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36bc343d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36bc343d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98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6bc343d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36bc343d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27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11700" y="1059000"/>
            <a:ext cx="8520600" cy="3025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220925" y="1965526"/>
            <a:ext cx="8688000" cy="7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-KR" sz="2000" b="1" dirty="0">
                <a:latin typeface="Proxima Nova"/>
                <a:ea typeface="Proxima Nova"/>
                <a:cs typeface="Proxima Nova"/>
                <a:sym typeface="Proxima Nova"/>
              </a:rPr>
              <a:t>High-Resolution</a:t>
            </a:r>
            <a:r>
              <a:rPr lang="ko-KR" altLang="en-US" sz="20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000" b="1" dirty="0">
                <a:latin typeface="Proxima Nova"/>
                <a:ea typeface="Proxima Nova"/>
                <a:cs typeface="Proxima Nova"/>
                <a:sym typeface="Proxima Nova"/>
              </a:rPr>
              <a:t>Image</a:t>
            </a:r>
            <a:r>
              <a:rPr lang="ko-KR" altLang="en-US" sz="20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000" b="1" dirty="0">
                <a:latin typeface="Proxima Nova"/>
                <a:ea typeface="Proxima Nova"/>
                <a:cs typeface="Proxima Nova"/>
                <a:sym typeface="Proxima Nova"/>
              </a:rPr>
              <a:t>Synthesis</a:t>
            </a:r>
            <a:r>
              <a:rPr lang="ko-KR" altLang="en-US" sz="20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000" b="1" dirty="0"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lang="ko-KR" altLang="en-US" sz="20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000" b="1" dirty="0">
                <a:latin typeface="Proxima Nova"/>
                <a:ea typeface="Proxima Nova"/>
                <a:cs typeface="Proxima Nova"/>
                <a:sym typeface="Proxima Nova"/>
              </a:rPr>
              <a:t>Latent</a:t>
            </a:r>
            <a:r>
              <a:rPr lang="ko-KR" altLang="en-US" sz="20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000" b="1" dirty="0">
                <a:latin typeface="Proxima Nova"/>
                <a:ea typeface="Proxima Nova"/>
                <a:cs typeface="Proxima Nova"/>
                <a:sym typeface="Proxima Nova"/>
              </a:rPr>
              <a:t>Diffusion</a:t>
            </a:r>
            <a:r>
              <a:rPr lang="ko-KR" altLang="en-US" sz="2000" b="1" dirty="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000" b="1" dirty="0">
                <a:latin typeface="Proxima Nova"/>
                <a:ea typeface="Proxima Nova"/>
                <a:cs typeface="Proxima Nova"/>
                <a:sym typeface="Proxima Nova"/>
              </a:rPr>
              <a:t>Models</a:t>
            </a:r>
            <a:endParaRPr sz="20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910325"/>
            <a:ext cx="85206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CVPR 2022</a:t>
            </a:r>
            <a:endParaRPr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ko-Kore-KR" altLang="en-US" sz="1500" dirty="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Robin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Rombach</a:t>
            </a: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, Andreas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Blattmann</a:t>
            </a: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, Dominik Lorenz, Patrick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Esser</a:t>
            </a:r>
            <a:r>
              <a:rPr lang="en-US" sz="1590" dirty="0">
                <a:latin typeface="Proxima Nova"/>
                <a:ea typeface="Proxima Nova"/>
                <a:cs typeface="Proxima Nova"/>
                <a:sym typeface="Proxima Nova"/>
              </a:rPr>
              <a:t>, Björn </a:t>
            </a:r>
            <a:r>
              <a:rPr lang="en-US" sz="1590" dirty="0" err="1">
                <a:latin typeface="Proxima Nova"/>
                <a:ea typeface="Proxima Nova"/>
                <a:cs typeface="Proxima Nova"/>
                <a:sym typeface="Proxima Nova"/>
              </a:rPr>
              <a:t>Ommer</a:t>
            </a:r>
            <a:endParaRPr lang="en-US" sz="159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78800" y="26299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13"/>
          <p:cNvCxnSpPr/>
          <p:nvPr/>
        </p:nvCxnSpPr>
        <p:spPr>
          <a:xfrm>
            <a:off x="478800" y="2699620"/>
            <a:ext cx="8186400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3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38923" y="4816416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Presented by Beomsoon Park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VQGAN (Vector Quantization) - VQ regularization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Related Works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9E39BC-7F80-69ED-FA41-A0FC41CC4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893879"/>
            <a:ext cx="5739493" cy="22424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AD293719-698A-803F-7B06-AF82A119FFDD}"/>
                  </a:ext>
                </a:extLst>
              </p:cNvPr>
              <p:cNvSpPr/>
              <p:nvPr/>
            </p:nvSpPr>
            <p:spPr>
              <a:xfrm>
                <a:off x="311700" y="4205627"/>
                <a:ext cx="8444400" cy="67790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600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VQ-reg</a:t>
                </a:r>
                <a:r>
                  <a:rPr kumimoji="1" lang="en-US" altLang="ko-Kore-KR" sz="16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6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𝑉𝑄</m:t>
                        </m:r>
                      </m:sub>
                    </m:sSub>
                    <m:d>
                      <m:dPr>
                        <m:ctrlP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𝒵</m:t>
                        </m:r>
                      </m:e>
                    </m:d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1" lang="en-US" altLang="ko-Kore-KR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ko-Kore-KR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ko-Kore-KR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ko-Kore-KR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kumimoji="1" lang="en-US" altLang="ko-Kore-KR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ko-Kore-KR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ko-Kore-KR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kumimoji="1" lang="en-US" altLang="ko-Kore-KR" sz="16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ko-Kore-KR" sz="16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𝑠𝑔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kumimoji="1" lang="en-US" altLang="ko-Kore-KR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ore-KR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ore-KR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ore-KR" sz="16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ko-Kore-KR" sz="16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ko-Kore-KR" sz="16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ko-Kore-KR" sz="1600" b="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ore-KR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ore-KR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ore-KR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e>
                      <m:sub>
                        <m:r>
                          <a:rPr kumimoji="1" lang="en-US" altLang="ko-Kore-KR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ko-Kore-KR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Perceptual Loss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)</a:t>
                </a:r>
              </a:p>
            </p:txBody>
          </p:sp>
        </mc:Choice>
        <mc:Fallback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AD293719-698A-803F-7B06-AF82A119F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4205627"/>
                <a:ext cx="8444400" cy="677900"/>
              </a:xfrm>
              <a:prstGeom prst="roundRect">
                <a:avLst/>
              </a:prstGeom>
              <a:blipFill>
                <a:blip r:embed="rId4"/>
                <a:stretch>
                  <a:fillRect b="-535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E81AD33-23A8-2761-4063-F000F00F94BB}"/>
              </a:ext>
            </a:extLst>
          </p:cNvPr>
          <p:cNvSpPr txBox="1"/>
          <p:nvPr/>
        </p:nvSpPr>
        <p:spPr>
          <a:xfrm>
            <a:off x="6223871" y="2101473"/>
            <a:ext cx="251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1</a:t>
            </a:r>
            <a:r>
              <a:rPr kumimoji="1" lang="en-US" altLang="ko-Kore-KR" baseline="30000" dirty="0">
                <a:latin typeface="Proxima Nova" panose="02000506030000020004" pitchFamily="2" charset="0"/>
              </a:rPr>
              <a:t>st</a:t>
            </a:r>
            <a:r>
              <a:rPr kumimoji="1" lang="en-US" altLang="ko-Kore-KR" dirty="0">
                <a:latin typeface="Proxima Nova" panose="02000506030000020004" pitchFamily="2" charset="0"/>
              </a:rPr>
              <a:t> Term</a:t>
            </a:r>
          </a:p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: Reconstruction Term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4E004F-D931-8264-2888-7683526D2FD6}"/>
              </a:ext>
            </a:extLst>
          </p:cNvPr>
          <p:cNvSpPr txBox="1"/>
          <p:nvPr/>
        </p:nvSpPr>
        <p:spPr>
          <a:xfrm>
            <a:off x="6233163" y="2927096"/>
            <a:ext cx="251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2</a:t>
            </a:r>
            <a:r>
              <a:rPr kumimoji="1" lang="en-US" altLang="ko-Kore-KR" baseline="30000" dirty="0">
                <a:latin typeface="Proxima Nova" panose="02000506030000020004" pitchFamily="2" charset="0"/>
              </a:rPr>
              <a:t>nd</a:t>
            </a:r>
            <a:r>
              <a:rPr kumimoji="1" lang="en-US" altLang="ko-Kore-KR" dirty="0">
                <a:latin typeface="Proxima Nova" panose="02000506030000020004" pitchFamily="2" charset="0"/>
              </a:rPr>
              <a:t> 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9E1E2-5DB7-3174-D057-781DE9E41E47}"/>
              </a:ext>
            </a:extLst>
          </p:cNvPr>
          <p:cNvSpPr txBox="1"/>
          <p:nvPr/>
        </p:nvSpPr>
        <p:spPr>
          <a:xfrm>
            <a:off x="6233163" y="3411814"/>
            <a:ext cx="2513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3</a:t>
            </a:r>
            <a:r>
              <a:rPr kumimoji="1" lang="en-US" altLang="ko-Kore-KR" baseline="30000" dirty="0">
                <a:latin typeface="Proxima Nova" panose="02000506030000020004" pitchFamily="2" charset="0"/>
              </a:rPr>
              <a:t>rd</a:t>
            </a:r>
            <a:r>
              <a:rPr kumimoji="1" lang="en-US" altLang="ko-Kore-KR" dirty="0">
                <a:latin typeface="Proxima Nova" panose="02000506030000020004" pitchFamily="2" charset="0"/>
              </a:rPr>
              <a:t> Term</a:t>
            </a:r>
          </a:p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: Commitment Term</a:t>
            </a:r>
          </a:p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(Encoder Training)</a:t>
            </a:r>
            <a:endParaRPr kumimoji="1" lang="en-US" altLang="ko-Kore-KR" b="1" dirty="0">
              <a:latin typeface="Proxima Nova" panose="02000506030000020004" pitchFamily="2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C1D5E3-FF38-8E8F-3650-E8C24667DBED}"/>
              </a:ext>
            </a:extLst>
          </p:cNvPr>
          <p:cNvSpPr/>
          <p:nvPr/>
        </p:nvSpPr>
        <p:spPr>
          <a:xfrm>
            <a:off x="6498770" y="2076979"/>
            <a:ext cx="1973687" cy="11823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D3C0A0-6108-4663-861C-BBB48F930C5C}"/>
              </a:ext>
            </a:extLst>
          </p:cNvPr>
          <p:cNvSpPr txBox="1"/>
          <p:nvPr/>
        </p:nvSpPr>
        <p:spPr>
          <a:xfrm>
            <a:off x="6223870" y="1827977"/>
            <a:ext cx="2513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(Decoder Training)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4E56C-C0A4-F2D4-5502-20019ECDD05F}"/>
              </a:ext>
            </a:extLst>
          </p:cNvPr>
          <p:cNvSpPr/>
          <p:nvPr/>
        </p:nvSpPr>
        <p:spPr>
          <a:xfrm>
            <a:off x="1707342" y="3365912"/>
            <a:ext cx="2529923" cy="634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F4DB9B-316C-0891-B5DB-0E0D3CFAE061}"/>
              </a:ext>
            </a:extLst>
          </p:cNvPr>
          <p:cNvGrpSpPr/>
          <p:nvPr/>
        </p:nvGrpSpPr>
        <p:grpSpPr>
          <a:xfrm>
            <a:off x="2123695" y="3091970"/>
            <a:ext cx="1697216" cy="276999"/>
            <a:chOff x="5482795" y="375550"/>
            <a:chExt cx="1697216" cy="27699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4B942B-59CC-20FF-4C9A-61F67404CA1D}"/>
                </a:ext>
              </a:extLst>
            </p:cNvPr>
            <p:cNvSpPr/>
            <p:nvPr/>
          </p:nvSpPr>
          <p:spPr>
            <a:xfrm>
              <a:off x="5527221" y="407753"/>
              <a:ext cx="1608365" cy="210525"/>
            </a:xfrm>
            <a:prstGeom prst="rect">
              <a:avLst/>
            </a:prstGeom>
            <a:solidFill>
              <a:srgbClr val="DEDEDE">
                <a:alpha val="5215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650E60-2867-7C98-4328-F89489209FE8}"/>
                </a:ext>
              </a:extLst>
            </p:cNvPr>
            <p:cNvSpPr txBox="1"/>
            <p:nvPr/>
          </p:nvSpPr>
          <p:spPr>
            <a:xfrm>
              <a:off x="5482795" y="375550"/>
              <a:ext cx="1697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 dirty="0">
                  <a:latin typeface="Proxima Nova" panose="02000506030000020004" pitchFamily="2" charset="0"/>
                </a:rPr>
                <a:t>Discrete Latent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442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VQGAN (Vector Quantization) – 2-stage</a:t>
            </a:r>
            <a:r>
              <a:rPr lang="ko-KR" alt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 Synthesis</a:t>
            </a: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Related Works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CE3A9E-D025-97AC-04BC-4CBEE4CF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12" y="2838629"/>
            <a:ext cx="5739493" cy="22424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21AE1A-8940-2B5C-DECB-E7A2478B9F8E}"/>
              </a:ext>
            </a:extLst>
          </p:cNvPr>
          <p:cNvSpPr/>
          <p:nvPr/>
        </p:nvSpPr>
        <p:spPr>
          <a:xfrm>
            <a:off x="3114198" y="2879239"/>
            <a:ext cx="3208565" cy="9677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A5D85-E3BD-3D6C-8282-A1FA6E52FD15}"/>
              </a:ext>
            </a:extLst>
          </p:cNvPr>
          <p:cNvSpPr txBox="1"/>
          <p:nvPr/>
        </p:nvSpPr>
        <p:spPr>
          <a:xfrm>
            <a:off x="3380491" y="2638228"/>
            <a:ext cx="2513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Autoregressive Model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2304DDD-0737-EBD4-B3DC-789DE72A2F08}"/>
              </a:ext>
            </a:extLst>
          </p:cNvPr>
          <p:cNvSpPr/>
          <p:nvPr/>
        </p:nvSpPr>
        <p:spPr>
          <a:xfrm>
            <a:off x="91634" y="2215758"/>
            <a:ext cx="3830109" cy="3936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Feasible</a:t>
            </a:r>
            <a:r>
              <a:rPr kumimoji="1" lang="en-US" altLang="ko-Kore-KR" sz="11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for ARM training, </a:t>
            </a:r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Billions of parameters</a:t>
            </a:r>
            <a:r>
              <a:rPr kumimoji="1" lang="en-US" altLang="ko-Kore-KR" sz="11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required</a:t>
            </a:r>
            <a:endParaRPr kumimoji="1" lang="en-US" altLang="ko-Kore-KR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왼쪽/오른쪽 화살표[L] 9">
            <a:extLst>
              <a:ext uri="{FF2B5EF4-FFF2-40B4-BE49-F238E27FC236}">
                <a16:creationId xmlns:a16="http://schemas.microsoft.com/office/drawing/2014/main" id="{7C086751-0AC1-64F0-7410-85AB0635009F}"/>
              </a:ext>
            </a:extLst>
          </p:cNvPr>
          <p:cNvSpPr/>
          <p:nvPr/>
        </p:nvSpPr>
        <p:spPr>
          <a:xfrm>
            <a:off x="4011755" y="2298464"/>
            <a:ext cx="481693" cy="269017"/>
          </a:xfrm>
          <a:prstGeom prst="left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C58D20B-C084-9372-CEF5-1409A8E56B47}"/>
              </a:ext>
            </a:extLst>
          </p:cNvPr>
          <p:cNvSpPr/>
          <p:nvPr/>
        </p:nvSpPr>
        <p:spPr>
          <a:xfrm>
            <a:off x="4588328" y="2236172"/>
            <a:ext cx="4487430" cy="39360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Less parameters</a:t>
            </a:r>
            <a:r>
              <a:rPr kumimoji="1" lang="en-US" altLang="ko-Kore-KR" sz="11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to train</a:t>
            </a:r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, Expensive Computation </a:t>
            </a:r>
            <a:r>
              <a:rPr kumimoji="1" lang="en-US" altLang="ko-Kore-KR" sz="11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for ARM 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40E75-0783-4349-235B-70FDEC1B5BAC}"/>
              </a:ext>
            </a:extLst>
          </p:cNvPr>
          <p:cNvSpPr txBox="1"/>
          <p:nvPr/>
        </p:nvSpPr>
        <p:spPr>
          <a:xfrm>
            <a:off x="866846" y="1956286"/>
            <a:ext cx="2513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High </a:t>
            </a:r>
            <a:r>
              <a:rPr kumimoji="1" lang="en-US" altLang="ko-Kore-KR" sz="1200" dirty="0">
                <a:latin typeface="Proxima Nova" panose="02000506030000020004" pitchFamily="2" charset="0"/>
              </a:rPr>
              <a:t>Compression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3B86C3-AB80-A528-95E2-B840A576A2C1}"/>
              </a:ext>
            </a:extLst>
          </p:cNvPr>
          <p:cNvSpPr txBox="1"/>
          <p:nvPr/>
        </p:nvSpPr>
        <p:spPr>
          <a:xfrm>
            <a:off x="5688470" y="1970430"/>
            <a:ext cx="25136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Low </a:t>
            </a:r>
            <a:r>
              <a:rPr kumimoji="1" lang="en-US" altLang="ko-Kore-KR" sz="1200" dirty="0">
                <a:latin typeface="Proxima Nova" panose="02000506030000020004" pitchFamily="2" charset="0"/>
              </a:rPr>
              <a:t>Compression Rate</a:t>
            </a:r>
          </a:p>
        </p:txBody>
      </p:sp>
    </p:spTree>
    <p:extLst>
      <p:ext uri="{BB962C8B-B14F-4D97-AF65-F5344CB8AC3E}">
        <p14:creationId xmlns:p14="http://schemas.microsoft.com/office/powerpoint/2010/main" val="3986399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DDPM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Related Works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31EF81-6837-AA41-9218-9FEA69DB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8" y="2046678"/>
            <a:ext cx="5143500" cy="8076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076A34-1800-A31C-1416-4E8C6EE73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183922"/>
            <a:ext cx="5763986" cy="5370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4E150F-4578-8F91-7541-79A0706ED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4179964"/>
            <a:ext cx="5763986" cy="512810"/>
          </a:xfrm>
          <a:prstGeom prst="rect">
            <a:avLst/>
          </a:prstGeom>
        </p:spPr>
      </p:pic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F1E3B191-F485-748B-6D64-D28470F9101A}"/>
              </a:ext>
            </a:extLst>
          </p:cNvPr>
          <p:cNvSpPr/>
          <p:nvPr/>
        </p:nvSpPr>
        <p:spPr>
          <a:xfrm>
            <a:off x="2518214" y="2938918"/>
            <a:ext cx="976099" cy="22733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0BE7B300-B0F6-F147-2B1C-F7340E8F86D8}"/>
              </a:ext>
            </a:extLst>
          </p:cNvPr>
          <p:cNvSpPr/>
          <p:nvPr/>
        </p:nvSpPr>
        <p:spPr>
          <a:xfrm>
            <a:off x="2518213" y="3785330"/>
            <a:ext cx="976099" cy="22733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D90D69-45F0-E1D8-2968-9F33507CFC96}"/>
              </a:ext>
            </a:extLst>
          </p:cNvPr>
          <p:cNvSpPr/>
          <p:nvPr/>
        </p:nvSpPr>
        <p:spPr>
          <a:xfrm>
            <a:off x="311700" y="4170047"/>
            <a:ext cx="5763986" cy="5370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6E2559-BD77-87E7-DBAE-A313F378FBD3}"/>
              </a:ext>
            </a:extLst>
          </p:cNvPr>
          <p:cNvSpPr/>
          <p:nvPr/>
        </p:nvSpPr>
        <p:spPr>
          <a:xfrm>
            <a:off x="2635800" y="1992327"/>
            <a:ext cx="793200" cy="86200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14AC4-1CE1-4862-8D00-392A34F8D114}"/>
              </a:ext>
            </a:extLst>
          </p:cNvPr>
          <p:cNvSpPr txBox="1"/>
          <p:nvPr/>
        </p:nvSpPr>
        <p:spPr>
          <a:xfrm>
            <a:off x="1775577" y="1710308"/>
            <a:ext cx="251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Forward</a:t>
            </a:r>
            <a:r>
              <a:rPr kumimoji="1" lang="en-US" altLang="ko-Kore-KR" dirty="0">
                <a:latin typeface="Proxima Nova" panose="02000506030000020004" pitchFamily="2" charset="0"/>
              </a:rPr>
              <a:t> vs 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Reverse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40A7B4-BE10-310F-274B-B83D06D6F4DF}"/>
              </a:ext>
            </a:extLst>
          </p:cNvPr>
          <p:cNvSpPr/>
          <p:nvPr/>
        </p:nvSpPr>
        <p:spPr>
          <a:xfrm>
            <a:off x="3865808" y="2456258"/>
            <a:ext cx="355128" cy="34409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778BAB-B082-2B6A-DFEA-4577A1D53D49}"/>
              </a:ext>
            </a:extLst>
          </p:cNvPr>
          <p:cNvSpPr/>
          <p:nvPr/>
        </p:nvSpPr>
        <p:spPr>
          <a:xfrm>
            <a:off x="5379175" y="2465422"/>
            <a:ext cx="355128" cy="344092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왼쪽 대괄호[L] 13">
            <a:extLst>
              <a:ext uri="{FF2B5EF4-FFF2-40B4-BE49-F238E27FC236}">
                <a16:creationId xmlns:a16="http://schemas.microsoft.com/office/drawing/2014/main" id="{CC607132-397E-AF32-9E40-7E6EA3F15483}"/>
              </a:ext>
            </a:extLst>
          </p:cNvPr>
          <p:cNvSpPr/>
          <p:nvPr/>
        </p:nvSpPr>
        <p:spPr>
          <a:xfrm rot="16200000">
            <a:off x="4752681" y="2177695"/>
            <a:ext cx="95263" cy="150280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3472ED23-05F7-8E65-81BD-2FA96E693E5B}"/>
              </a:ext>
            </a:extLst>
          </p:cNvPr>
          <p:cNvCxnSpPr>
            <a:cxnSpLocks/>
            <a:stCxn id="14" idx="1"/>
          </p:cNvCxnSpPr>
          <p:nvPr/>
        </p:nvCxnSpPr>
        <p:spPr>
          <a:xfrm rot="5400000" flipH="1" flipV="1">
            <a:off x="5585928" y="1908108"/>
            <a:ext cx="283005" cy="1854236"/>
          </a:xfrm>
          <a:prstGeom prst="bentConnector4">
            <a:avLst>
              <a:gd name="adj1" fmla="val -80776"/>
              <a:gd name="adj2" fmla="val 5788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DAD0473-10FC-D45E-CC38-B62BBE997F7C}"/>
              </a:ext>
            </a:extLst>
          </p:cNvPr>
          <p:cNvSpPr/>
          <p:nvPr/>
        </p:nvSpPr>
        <p:spPr>
          <a:xfrm>
            <a:off x="6654549" y="2313211"/>
            <a:ext cx="1990092" cy="10822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Direct Computation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on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high-dimensional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data space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CC2C079-73C6-F73F-497D-BFF75E83690A}"/>
              </a:ext>
            </a:extLst>
          </p:cNvPr>
          <p:cNvSpPr/>
          <p:nvPr/>
        </p:nvSpPr>
        <p:spPr>
          <a:xfrm>
            <a:off x="6654549" y="3731577"/>
            <a:ext cx="1990092" cy="10822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Slow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Inference</a:t>
            </a: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on the same dimensional space 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3B32BF7-9204-F5EB-2B96-DE660F48F5DA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7649595" y="3395459"/>
            <a:ext cx="0" cy="3361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58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03536" y="22294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9295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Latent Diffusion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118599-0A50-651A-8496-777BDB9F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12" y="1860993"/>
            <a:ext cx="6410575" cy="31153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7000E8-36CE-9B48-D112-3310860CBC3C}"/>
              </a:ext>
            </a:extLst>
          </p:cNvPr>
          <p:cNvSpPr/>
          <p:nvPr/>
        </p:nvSpPr>
        <p:spPr>
          <a:xfrm>
            <a:off x="1366712" y="1888588"/>
            <a:ext cx="1041753" cy="2389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83C4D0-EC9C-C3CA-153F-8CD201452D22}"/>
              </a:ext>
            </a:extLst>
          </p:cNvPr>
          <p:cNvSpPr/>
          <p:nvPr/>
        </p:nvSpPr>
        <p:spPr>
          <a:xfrm>
            <a:off x="2421724" y="1888588"/>
            <a:ext cx="4191347" cy="252012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F6FFCE-C22F-D8DC-73CC-27944FF02E05}"/>
              </a:ext>
            </a:extLst>
          </p:cNvPr>
          <p:cNvSpPr/>
          <p:nvPr/>
        </p:nvSpPr>
        <p:spPr>
          <a:xfrm>
            <a:off x="6626330" y="1888504"/>
            <a:ext cx="1150957" cy="3095968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6147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Perceptual Compression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818ED4-F5CA-A030-E9C4-9C5D4578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01" y="2141232"/>
            <a:ext cx="1438179" cy="263213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5FECD68-2725-ED51-944A-200C88E41731}"/>
              </a:ext>
            </a:extLst>
          </p:cNvPr>
          <p:cNvSpPr/>
          <p:nvPr/>
        </p:nvSpPr>
        <p:spPr>
          <a:xfrm>
            <a:off x="1778365" y="2638402"/>
            <a:ext cx="3324129" cy="9665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Find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low dimensional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latent space that is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perceptually equivalent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to image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D0FB63-3BC7-D2AA-232E-85D466343D2A}"/>
              </a:ext>
            </a:extLst>
          </p:cNvPr>
          <p:cNvSpPr txBox="1"/>
          <p:nvPr/>
        </p:nvSpPr>
        <p:spPr>
          <a:xfrm>
            <a:off x="1977911" y="2334881"/>
            <a:ext cx="291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Purpose of training autoencoder</a:t>
            </a:r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363CF446-B1D6-ED5C-8020-6846669C9190}"/>
              </a:ext>
            </a:extLst>
          </p:cNvPr>
          <p:cNvSpPr/>
          <p:nvPr/>
        </p:nvSpPr>
        <p:spPr>
          <a:xfrm>
            <a:off x="1778365" y="3776113"/>
            <a:ext cx="254357" cy="473528"/>
          </a:xfrm>
          <a:prstGeom prst="rightArrow">
            <a:avLst/>
          </a:prstGeom>
          <a:solidFill>
            <a:srgbClr val="DEDED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800718-0705-C870-22AE-3F35A6F6BCDE}"/>
              </a:ext>
            </a:extLst>
          </p:cNvPr>
          <p:cNvSpPr txBox="1"/>
          <p:nvPr/>
        </p:nvSpPr>
        <p:spPr>
          <a:xfrm>
            <a:off x="2032722" y="3698913"/>
            <a:ext cx="3069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Support efficient DM training 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by removing semantically irrelevant features which are described in pixel space</a:t>
            </a:r>
            <a:endParaRPr kumimoji="1" lang="en-US" altLang="ko-Kore-KR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CF245A-CD6B-22B3-2A1A-2BB23BD94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162" y="1682378"/>
            <a:ext cx="3879996" cy="2968532"/>
          </a:xfrm>
          <a:prstGeom prst="rect">
            <a:avLst/>
          </a:prstGeom>
        </p:spPr>
      </p:pic>
      <p:sp>
        <p:nvSpPr>
          <p:cNvPr id="18" name="왼쪽 대괄호[L] 17">
            <a:extLst>
              <a:ext uri="{FF2B5EF4-FFF2-40B4-BE49-F238E27FC236}">
                <a16:creationId xmlns:a16="http://schemas.microsoft.com/office/drawing/2014/main" id="{29BAAC03-D53C-BC4D-ADF2-0A8921EF8234}"/>
              </a:ext>
            </a:extLst>
          </p:cNvPr>
          <p:cNvSpPr/>
          <p:nvPr/>
        </p:nvSpPr>
        <p:spPr>
          <a:xfrm rot="5400000">
            <a:off x="6016146" y="1395696"/>
            <a:ext cx="110153" cy="49586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37B4D-3150-8FBD-7DDA-B1D978FBA016}"/>
              </a:ext>
            </a:extLst>
          </p:cNvPr>
          <p:cNvSpPr txBox="1"/>
          <p:nvPr/>
        </p:nvSpPr>
        <p:spPr>
          <a:xfrm>
            <a:off x="4814399" y="1123295"/>
            <a:ext cx="2513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Handle meaningful features directly</a:t>
            </a:r>
            <a:endParaRPr kumimoji="1" lang="en-US" altLang="ko-Kore-KR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0" name="왼쪽 대괄호[L] 19">
            <a:extLst>
              <a:ext uri="{FF2B5EF4-FFF2-40B4-BE49-F238E27FC236}">
                <a16:creationId xmlns:a16="http://schemas.microsoft.com/office/drawing/2014/main" id="{98A08A8D-B301-0890-C32F-01A140554FA7}"/>
              </a:ext>
            </a:extLst>
          </p:cNvPr>
          <p:cNvSpPr/>
          <p:nvPr/>
        </p:nvSpPr>
        <p:spPr>
          <a:xfrm rot="16200000">
            <a:off x="7513405" y="3148326"/>
            <a:ext cx="124776" cy="156887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57486C9-E1E0-C958-4D18-8ADDACA50AE3}"/>
              </a:ext>
            </a:extLst>
          </p:cNvPr>
          <p:cNvCxnSpPr>
            <a:cxnSpLocks/>
          </p:cNvCxnSpPr>
          <p:nvPr/>
        </p:nvCxnSpPr>
        <p:spPr>
          <a:xfrm flipV="1">
            <a:off x="7992836" y="3995153"/>
            <a:ext cx="0" cy="65575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EBD5429-F1A6-06DC-649E-5A601B41CDD9}"/>
              </a:ext>
            </a:extLst>
          </p:cNvPr>
          <p:cNvSpPr txBox="1"/>
          <p:nvPr/>
        </p:nvSpPr>
        <p:spPr>
          <a:xfrm>
            <a:off x="6318655" y="4625365"/>
            <a:ext cx="2513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Meaningless features are dealt with </a:t>
            </a:r>
            <a:r>
              <a:rPr kumimoji="1" lang="en-US" altLang="ko-Kore-KR" sz="1200" b="1" dirty="0" err="1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Autoencoder+GAN</a:t>
            </a:r>
            <a:endParaRPr kumimoji="1" lang="en-US" altLang="ko-Kore-KR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CCB1F289-FB8E-2792-06D3-70C0208673F1}"/>
              </a:ext>
            </a:extLst>
          </p:cNvPr>
          <p:cNvSpPr/>
          <p:nvPr/>
        </p:nvSpPr>
        <p:spPr>
          <a:xfrm>
            <a:off x="1778365" y="4391925"/>
            <a:ext cx="254357" cy="473528"/>
          </a:xfrm>
          <a:prstGeom prst="rightArrow">
            <a:avLst/>
          </a:prstGeom>
          <a:solidFill>
            <a:srgbClr val="DEDEDE"/>
          </a:solidFill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C5D168-FF8C-B32F-4BBD-838ADDE41F85}"/>
              </a:ext>
            </a:extLst>
          </p:cNvPr>
          <p:cNvSpPr txBox="1"/>
          <p:nvPr/>
        </p:nvSpPr>
        <p:spPr>
          <a:xfrm>
            <a:off x="2032722" y="4432384"/>
            <a:ext cx="306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Mild compression rate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is admitted</a:t>
            </a:r>
          </a:p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 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Minimize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image quality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94455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Perceptual Compression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818ED4-F5CA-A030-E9C4-9C5D4578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001" y="2102580"/>
            <a:ext cx="1438179" cy="26321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FA2CD1-7E12-84B3-8DAC-7F1D52036E28}"/>
                  </a:ext>
                </a:extLst>
              </p:cNvPr>
              <p:cNvSpPr txBox="1"/>
              <p:nvPr/>
            </p:nvSpPr>
            <p:spPr>
              <a:xfrm>
                <a:off x="5037180" y="2417861"/>
                <a:ext cx="2513645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1600" dirty="0">
                    <a:latin typeface="Proxima Nova" panose="02000506030000020004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ore-KR" sz="16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ore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ore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ore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ore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ore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ore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ore-KR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kumimoji="1" lang="en-US" altLang="ko-Kore-KR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FA2CD1-7E12-84B3-8DAC-7F1D52036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180" y="2417861"/>
                <a:ext cx="2513645" cy="342979"/>
              </a:xfrm>
              <a:prstGeom prst="rect">
                <a:avLst/>
              </a:prstGeom>
              <a:blipFill>
                <a:blip r:embed="rId4"/>
                <a:stretch>
                  <a:fillRect t="-3571" b="-214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C43001-A572-BAAB-1599-145808DE6519}"/>
                  </a:ext>
                </a:extLst>
              </p:cNvPr>
              <p:cNvSpPr txBox="1"/>
              <p:nvPr/>
            </p:nvSpPr>
            <p:spPr>
              <a:xfrm>
                <a:off x="5037179" y="3698151"/>
                <a:ext cx="25136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kumimoji="1"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ore-K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d>
                        <m:dPr>
                          <m:ctrlP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C43001-A572-BAAB-1599-145808DE6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179" y="3698151"/>
                <a:ext cx="2513645" cy="338554"/>
              </a:xfrm>
              <a:prstGeom prst="rect">
                <a:avLst/>
              </a:prstGeom>
              <a:blipFill>
                <a:blip r:embed="rId5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21752-EAE5-7213-1E72-C67AEBAB9A8E}"/>
                  </a:ext>
                </a:extLst>
              </p:cNvPr>
              <p:cNvSpPr txBox="1"/>
              <p:nvPr/>
            </p:nvSpPr>
            <p:spPr>
              <a:xfrm>
                <a:off x="1091110" y="2417861"/>
                <a:ext cx="25136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kumimoji="1" lang="en-US" altLang="ko-Kore-KR" sz="1600" b="1" dirty="0">
                    <a:latin typeface="Proxima Nova" panose="02000506030000020004" pitchFamily="2" charset="0"/>
                    <a:ea typeface="Cambria Math" panose="02040503050406030204" pitchFamily="18" charset="0"/>
                  </a:rPr>
                  <a:t>(RGB Space) </a:t>
                </a:r>
                <a14:m>
                  <m:oMath xmlns:m="http://schemas.openxmlformats.org/officeDocument/2006/math">
                    <m:r>
                      <a:rPr kumimoji="1" lang="en-US" altLang="ko-Kore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ore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kumimoji="1" lang="en-US" altLang="ko-Kore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p>
                    </m:sSup>
                  </m:oMath>
                </a14:m>
                <a:endParaRPr kumimoji="1" lang="en-US" altLang="ko-Kore-KR" sz="1600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C21752-EAE5-7213-1E72-C67AEBAB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10" y="2417861"/>
                <a:ext cx="2513645" cy="338554"/>
              </a:xfrm>
              <a:prstGeom prst="rect">
                <a:avLst/>
              </a:prstGeom>
              <a:blipFill>
                <a:blip r:embed="rId6"/>
                <a:stretch>
                  <a:fillRect t="-3704" b="-2592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25490F60-3E0C-59F5-9CE1-808A65AAC23B}"/>
              </a:ext>
            </a:extLst>
          </p:cNvPr>
          <p:cNvSpPr/>
          <p:nvPr/>
        </p:nvSpPr>
        <p:spPr>
          <a:xfrm>
            <a:off x="4171950" y="2122716"/>
            <a:ext cx="514350" cy="9144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E51B04-48A6-8D06-D458-5D29EDA4A6FF}"/>
                  </a:ext>
                </a:extLst>
              </p:cNvPr>
              <p:cNvSpPr txBox="1"/>
              <p:nvPr/>
            </p:nvSpPr>
            <p:spPr>
              <a:xfrm>
                <a:off x="492395" y="3698150"/>
                <a:ext cx="25136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b="1" dirty="0">
                    <a:latin typeface="Proxima Nova" panose="02000506030000020004" pitchFamily="2" charset="0"/>
                    <a:ea typeface="Cambria Math" panose="02040503050406030204" pitchFamily="18" charset="0"/>
                  </a:rPr>
                  <a:t>Downsampling Rate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kumimoji="1" lang="en-US" altLang="ko-Kore-KR" dirty="0">
                  <a:latin typeface="Proxima Nova" panose="0200050603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kumimoji="1" lang="en-US" altLang="ko-Kore-KR" dirty="0">
                  <a:latin typeface="Proxima Nova" panose="02000506030000020004" pitchFamily="2" charset="0"/>
                </a:endParaRPr>
              </a:p>
              <a:p>
                <a:pPr algn="ctr"/>
                <a:endParaRPr kumimoji="1" lang="en-US" altLang="ko-Kore-KR" sz="500" dirty="0"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sz="1300" dirty="0">
                    <a:latin typeface="Proxima Nova" panose="02000506030000020004" pitchFamily="2" charset="0"/>
                  </a:rPr>
                  <a:t>(Adjusting compression rate)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E51B04-48A6-8D06-D458-5D29EDA4A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95" y="3698150"/>
                <a:ext cx="2513645" cy="1015663"/>
              </a:xfrm>
              <a:prstGeom prst="rect">
                <a:avLst/>
              </a:prstGeom>
              <a:blipFill>
                <a:blip r:embed="rId7"/>
                <a:stretch>
                  <a:fillRect t="-12346" b="-370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BCD166-74A3-7F81-876C-CACBC85CF7C1}"/>
              </a:ext>
            </a:extLst>
          </p:cNvPr>
          <p:cNvSpPr/>
          <p:nvPr/>
        </p:nvSpPr>
        <p:spPr>
          <a:xfrm>
            <a:off x="599016" y="3682859"/>
            <a:ext cx="2274813" cy="10518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6A9880E-01C1-CF9A-D36B-CDEC6EBCBCF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736423" y="2905221"/>
            <a:ext cx="2435527" cy="777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528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Perceptual Compression Model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7A94D1-53D5-46FD-2283-044422CD6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73028"/>
            <a:ext cx="7772400" cy="4561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F3C61E-EE31-F46E-9174-903A687C9F3D}"/>
              </a:ext>
            </a:extLst>
          </p:cNvPr>
          <p:cNvSpPr txBox="1"/>
          <p:nvPr/>
        </p:nvSpPr>
        <p:spPr>
          <a:xfrm>
            <a:off x="2240468" y="2529930"/>
            <a:ext cx="468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Perceptual Loss + Patch-based Adversarial Loss</a:t>
            </a:r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0D8670A-BA8A-18C4-6C9A-0B524157FC00}"/>
              </a:ext>
            </a:extLst>
          </p:cNvPr>
          <p:cNvCxnSpPr/>
          <p:nvPr/>
        </p:nvCxnSpPr>
        <p:spPr>
          <a:xfrm>
            <a:off x="2816679" y="3172065"/>
            <a:ext cx="14205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124A19-C402-8A71-25A8-51AE57D9675E}"/>
              </a:ext>
            </a:extLst>
          </p:cNvPr>
          <p:cNvSpPr txBox="1"/>
          <p:nvPr/>
        </p:nvSpPr>
        <p:spPr>
          <a:xfrm>
            <a:off x="2612937" y="3198647"/>
            <a:ext cx="182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Reconstruction Loss</a:t>
            </a: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EB4FB94-D66B-BF70-5A0C-8EC02B654ACA}"/>
              </a:ext>
            </a:extLst>
          </p:cNvPr>
          <p:cNvCxnSpPr>
            <a:cxnSpLocks/>
          </p:cNvCxnSpPr>
          <p:nvPr/>
        </p:nvCxnSpPr>
        <p:spPr>
          <a:xfrm>
            <a:off x="7207974" y="3172065"/>
            <a:ext cx="10951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97B568-6938-7F5B-7879-79EA5F5BD966}"/>
              </a:ext>
            </a:extLst>
          </p:cNvPr>
          <p:cNvSpPr txBox="1"/>
          <p:nvPr/>
        </p:nvSpPr>
        <p:spPr>
          <a:xfrm>
            <a:off x="7119077" y="3204721"/>
            <a:ext cx="1828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Regularization Term</a:t>
            </a:r>
          </a:p>
        </p:txBody>
      </p:sp>
      <p:sp>
        <p:nvSpPr>
          <p:cNvPr id="12" name="위쪽 화살표[U] 11">
            <a:extLst>
              <a:ext uri="{FF2B5EF4-FFF2-40B4-BE49-F238E27FC236}">
                <a16:creationId xmlns:a16="http://schemas.microsoft.com/office/drawing/2014/main" id="{22FC4B3C-58EF-4188-C877-6D4E29E1DE7E}"/>
              </a:ext>
            </a:extLst>
          </p:cNvPr>
          <p:cNvSpPr/>
          <p:nvPr/>
        </p:nvSpPr>
        <p:spPr>
          <a:xfrm>
            <a:off x="7996282" y="3495613"/>
            <a:ext cx="212272" cy="386187"/>
          </a:xfrm>
          <a:prstGeom prst="upArrow">
            <a:avLst/>
          </a:prstGeom>
          <a:solidFill>
            <a:srgbClr val="DEDED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438E3-8F52-D8CE-0DAF-115E5EE4B3AC}"/>
              </a:ext>
            </a:extLst>
          </p:cNvPr>
          <p:cNvSpPr txBox="1"/>
          <p:nvPr/>
        </p:nvSpPr>
        <p:spPr>
          <a:xfrm>
            <a:off x="7119077" y="3925792"/>
            <a:ext cx="1966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Avoiding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arbitrarily high-variance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latent space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184A94B-D6CF-DAFB-5395-BF8BB152B88E}"/>
              </a:ext>
            </a:extLst>
          </p:cNvPr>
          <p:cNvCxnSpPr>
            <a:cxnSpLocks/>
          </p:cNvCxnSpPr>
          <p:nvPr/>
        </p:nvCxnSpPr>
        <p:spPr>
          <a:xfrm>
            <a:off x="6066064" y="3172065"/>
            <a:ext cx="8560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691191-B6EB-394E-7B50-0BB8CB9DCDEB}"/>
              </a:ext>
            </a:extLst>
          </p:cNvPr>
          <p:cNvSpPr txBox="1"/>
          <p:nvPr/>
        </p:nvSpPr>
        <p:spPr>
          <a:xfrm>
            <a:off x="5859419" y="3172584"/>
            <a:ext cx="130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Patch-based Discriminator Term</a:t>
            </a:r>
          </a:p>
        </p:txBody>
      </p:sp>
      <p:sp>
        <p:nvSpPr>
          <p:cNvPr id="17" name="위쪽 화살표[U] 16">
            <a:extLst>
              <a:ext uri="{FF2B5EF4-FFF2-40B4-BE49-F238E27FC236}">
                <a16:creationId xmlns:a16="http://schemas.microsoft.com/office/drawing/2014/main" id="{49CB088F-D5A5-BEFD-5DE5-6CF80D56AF8B}"/>
              </a:ext>
            </a:extLst>
          </p:cNvPr>
          <p:cNvSpPr/>
          <p:nvPr/>
        </p:nvSpPr>
        <p:spPr>
          <a:xfrm>
            <a:off x="6380210" y="3917610"/>
            <a:ext cx="212272" cy="386187"/>
          </a:xfrm>
          <a:prstGeom prst="upArrow">
            <a:avLst/>
          </a:prstGeom>
          <a:solidFill>
            <a:srgbClr val="DEDED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6395C4-67DC-7222-1B1C-BBCE7927D84E}"/>
              </a:ext>
            </a:extLst>
          </p:cNvPr>
          <p:cNvSpPr txBox="1"/>
          <p:nvPr/>
        </p:nvSpPr>
        <p:spPr>
          <a:xfrm>
            <a:off x="5503005" y="4347789"/>
            <a:ext cx="1966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Only discriminator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is extracted from VQGAN</a:t>
            </a: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C57CB9C-CB7E-49B8-931A-9D56AB6B58DD}"/>
              </a:ext>
            </a:extLst>
          </p:cNvPr>
          <p:cNvCxnSpPr>
            <a:cxnSpLocks/>
          </p:cNvCxnSpPr>
          <p:nvPr/>
        </p:nvCxnSpPr>
        <p:spPr>
          <a:xfrm>
            <a:off x="4512129" y="3172065"/>
            <a:ext cx="12869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F0072C3-182A-9ED6-3184-1685C731C8A5}"/>
              </a:ext>
            </a:extLst>
          </p:cNvPr>
          <p:cNvSpPr txBox="1"/>
          <p:nvPr/>
        </p:nvSpPr>
        <p:spPr>
          <a:xfrm>
            <a:off x="4505098" y="3187913"/>
            <a:ext cx="1301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Adversarial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502950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Regularization Term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E5DDE93A-123F-59C2-B967-48F5AC8AE6C1}"/>
                  </a:ext>
                </a:extLst>
              </p:cNvPr>
              <p:cNvSpPr/>
              <p:nvPr/>
            </p:nvSpPr>
            <p:spPr>
              <a:xfrm>
                <a:off x="628649" y="2285795"/>
                <a:ext cx="8049065" cy="90393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)||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b>
                    </m:sSub>
                    <m:d>
                      <m:d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ore-KR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ore-KR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kumimoji="1" lang="en-US" altLang="ko-Kore-KR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;0</m:t>
                        </m:r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</m:d>
                  </m:oMath>
                </a14:m>
                <a:endParaRPr kumimoji="1" lang="en-US" altLang="ko-Kore-KR" b="0" dirty="0">
                  <a:solidFill>
                    <a:sysClr val="windowText" lastClr="000000"/>
                  </a:solidFill>
                  <a:latin typeface="Proxima Nova" panose="02000506030000020004" pitchFamily="2" charset="0"/>
                  <a:ea typeface="Cambria Math" panose="02040503050406030204" pitchFamily="18" charset="0"/>
                </a:endParaRPr>
              </a:p>
              <a:p>
                <a:pPr algn="ctr"/>
                <a:endParaRPr kumimoji="1" lang="en-US" altLang="ko-Kore-KR" sz="5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: Train encoder to make latent space 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centered zero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with 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smooth continuity</a:t>
                </a:r>
              </a:p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(Avoid reconstructing irrelevant feature)</a:t>
                </a: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E5DDE93A-123F-59C2-B967-48F5AC8AE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285795"/>
                <a:ext cx="8049065" cy="903931"/>
              </a:xfrm>
              <a:prstGeom prst="roundRect">
                <a:avLst/>
              </a:prstGeom>
              <a:blipFill>
                <a:blip r:embed="rId3"/>
                <a:stretch>
                  <a:fillRect b="-135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E8D2DC-F927-F120-C679-EB41C1FB6994}"/>
              </a:ext>
            </a:extLst>
          </p:cNvPr>
          <p:cNvSpPr txBox="1"/>
          <p:nvPr/>
        </p:nvSpPr>
        <p:spPr>
          <a:xfrm>
            <a:off x="3315177" y="1950508"/>
            <a:ext cx="2513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KL-regularization (VAE)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9CAB93DD-3F29-5C8D-3051-2D4BCB19BD65}"/>
                  </a:ext>
                </a:extLst>
              </p:cNvPr>
              <p:cNvSpPr/>
              <p:nvPr/>
            </p:nvSpPr>
            <p:spPr>
              <a:xfrm>
                <a:off x="628649" y="3752303"/>
                <a:ext cx="8049065" cy="90393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sz="1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1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  <m:d>
                                    <m:dPr>
                                      <m:ctrlPr>
                                        <a:rPr kumimoji="1" lang="en-US" altLang="ko-Kore-KR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ore-KR" b="1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𝔃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ko-Kore-KR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sz="1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b="1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𝔃</m:t>
                                  </m:r>
                                </m:e>
                              </m:d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endParaRPr kumimoji="1" lang="en-US" altLang="ko-Kore-KR" sz="5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: Shore up encoder to 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minimize the distance 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between latent variable and the nearest embedding</a:t>
                </a: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(Encoder and decoder can perform more precise mapping)</a:t>
                </a:r>
              </a:p>
            </p:txBody>
          </p:sp>
        </mc:Choice>
        <mc:Fallback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9CAB93DD-3F29-5C8D-3051-2D4BCB19B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752303"/>
                <a:ext cx="8049065" cy="90393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DC00B6C-3A5F-69ED-9E95-68FD6527D89D}"/>
              </a:ext>
            </a:extLst>
          </p:cNvPr>
          <p:cNvSpPr txBox="1"/>
          <p:nvPr/>
        </p:nvSpPr>
        <p:spPr>
          <a:xfrm>
            <a:off x="3067289" y="3410034"/>
            <a:ext cx="2857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VQ-regularization (VQGAN)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649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Regularization Term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E5DDE93A-123F-59C2-B967-48F5AC8AE6C1}"/>
                  </a:ext>
                </a:extLst>
              </p:cNvPr>
              <p:cNvSpPr/>
              <p:nvPr/>
            </p:nvSpPr>
            <p:spPr>
              <a:xfrm>
                <a:off x="628649" y="2285795"/>
                <a:ext cx="8049065" cy="90393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𝐾𝐿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)||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sub>
                    </m:sSub>
                    <m:d>
                      <m:d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,  </a:t>
                </a:r>
                <a14:m>
                  <m:oMath xmlns:m="http://schemas.openxmlformats.org/officeDocument/2006/math">
                    <m:r>
                      <a:rPr kumimoji="1" lang="en-US" altLang="ko-Kore-KR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ko-Kore-KR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ko-Kore-KR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kumimoji="1" lang="en-US" altLang="ko-Kore-KR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;0</m:t>
                        </m:r>
                        <m:r>
                          <a:rPr kumimoji="1" lang="en-US" altLang="ko-Kore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</m:d>
                  </m:oMath>
                </a14:m>
                <a:endParaRPr kumimoji="1" lang="en-US" altLang="ko-Kore-KR" b="0" dirty="0">
                  <a:solidFill>
                    <a:sysClr val="windowText" lastClr="000000"/>
                  </a:solidFill>
                  <a:latin typeface="Proxima Nova" panose="02000506030000020004" pitchFamily="2" charset="0"/>
                  <a:ea typeface="Cambria Math" panose="02040503050406030204" pitchFamily="18" charset="0"/>
                </a:endParaRPr>
              </a:p>
              <a:p>
                <a:pPr algn="ctr"/>
                <a:endParaRPr kumimoji="1" lang="en-US" altLang="ko-Kore-KR" sz="5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: Train encoder to make latent space 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centered zero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with 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smooth continuity</a:t>
                </a:r>
              </a:p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(Avoid reconstructing irrelevant feature)</a:t>
                </a:r>
              </a:p>
            </p:txBody>
          </p:sp>
        </mc:Choice>
        <mc:Fallback>
          <p:sp>
            <p:nvSpPr>
              <p:cNvPr id="2" name="모서리가 둥근 직사각형 1">
                <a:extLst>
                  <a:ext uri="{FF2B5EF4-FFF2-40B4-BE49-F238E27FC236}">
                    <a16:creationId xmlns:a16="http://schemas.microsoft.com/office/drawing/2014/main" id="{E5DDE93A-123F-59C2-B967-48F5AC8AE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285795"/>
                <a:ext cx="8049065" cy="903931"/>
              </a:xfrm>
              <a:prstGeom prst="roundRect">
                <a:avLst/>
              </a:prstGeom>
              <a:blipFill>
                <a:blip r:embed="rId3"/>
                <a:stretch>
                  <a:fillRect b="-135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E8D2DC-F927-F120-C679-EB41C1FB6994}"/>
              </a:ext>
            </a:extLst>
          </p:cNvPr>
          <p:cNvSpPr txBox="1"/>
          <p:nvPr/>
        </p:nvSpPr>
        <p:spPr>
          <a:xfrm>
            <a:off x="3315177" y="1950508"/>
            <a:ext cx="2513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KL-regularization (VAE)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9CAB93DD-3F29-5C8D-3051-2D4BCB19BD65}"/>
                  </a:ext>
                </a:extLst>
              </p:cNvPr>
              <p:cNvSpPr/>
              <p:nvPr/>
            </p:nvSpPr>
            <p:spPr>
              <a:xfrm>
                <a:off x="628649" y="3752303"/>
                <a:ext cx="8049065" cy="90393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sz="1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1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ℰ</m:t>
                                  </m:r>
                                  <m:d>
                                    <m:dPr>
                                      <m:ctrlPr>
                                        <a:rPr kumimoji="1" lang="en-US" altLang="ko-Kore-KR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ore-KR" sz="14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ore-KR" b="1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𝔃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ko-Kore-KR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𝑠𝑔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ko-Kore-KR" sz="1400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b="1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𝔃</m:t>
                                  </m:r>
                                </m:e>
                              </m:d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ko-Kore-KR" sz="14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sz="1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endParaRPr kumimoji="1" lang="en-US" altLang="ko-Kore-KR" sz="5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: Shore up encoder to 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minimize the distance 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between latent variable and the nearest embedding</a:t>
                </a: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(Encoder and decoder can perform more precise mapping)</a:t>
                </a:r>
              </a:p>
            </p:txBody>
          </p:sp>
        </mc:Choice>
        <mc:Fallback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9CAB93DD-3F29-5C8D-3051-2D4BCB19B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3752303"/>
                <a:ext cx="8049065" cy="90393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DC00B6C-3A5F-69ED-9E95-68FD6527D89D}"/>
              </a:ext>
            </a:extLst>
          </p:cNvPr>
          <p:cNvSpPr txBox="1"/>
          <p:nvPr/>
        </p:nvSpPr>
        <p:spPr>
          <a:xfrm>
            <a:off x="3067289" y="3410034"/>
            <a:ext cx="2857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VQ-regularization (VQGAN)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CDF135-D82B-ABAA-13E5-A92E33F8751F}"/>
              </a:ext>
            </a:extLst>
          </p:cNvPr>
          <p:cNvSpPr/>
          <p:nvPr/>
        </p:nvSpPr>
        <p:spPr>
          <a:xfrm>
            <a:off x="0" y="1950508"/>
            <a:ext cx="9153275" cy="2776613"/>
          </a:xfrm>
          <a:prstGeom prst="rect">
            <a:avLst/>
          </a:prstGeom>
          <a:solidFill>
            <a:srgbClr val="FFFFFF">
              <a:alpha val="8392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3B00FD7-8F8D-ECD5-C54D-23EE2C5981B4}"/>
              </a:ext>
            </a:extLst>
          </p:cNvPr>
          <p:cNvSpPr/>
          <p:nvPr/>
        </p:nvSpPr>
        <p:spPr>
          <a:xfrm>
            <a:off x="628649" y="2570575"/>
            <a:ext cx="8049065" cy="1555205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Improvement</a:t>
            </a:r>
          </a:p>
          <a:p>
            <a:pPr algn="ctr"/>
            <a:endParaRPr kumimoji="1" lang="en-US" altLang="ko-Kore-KR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Train autoencoder to produce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meaningful latent space retaining information in pixel space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with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reduced dimensionality</a:t>
            </a:r>
          </a:p>
          <a:p>
            <a:pPr algn="ctr"/>
            <a:endParaRPr kumimoji="1" lang="en-US" altLang="ko-Kore-KR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 It is possible to perform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mild compression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preventing image quality reduction</a:t>
            </a:r>
            <a:endParaRPr kumimoji="1" lang="en-US" altLang="ko-Kore-KR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95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35500" y="4038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Contents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69" name="Google Shape;69;p1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1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88099-45C2-0558-D944-CA209A1C2ACE}"/>
              </a:ext>
            </a:extLst>
          </p:cNvPr>
          <p:cNvSpPr txBox="1"/>
          <p:nvPr/>
        </p:nvSpPr>
        <p:spPr>
          <a:xfrm>
            <a:off x="181535" y="1223682"/>
            <a:ext cx="8760759" cy="3539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Introduction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Related Works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Method</a:t>
            </a:r>
            <a:br>
              <a:rPr lang="en-US" altLang="ko-KR" sz="2500" dirty="0">
                <a:latin typeface="Proxima Nova Extrabold" panose="020B0600000101010101" charset="0"/>
              </a:rPr>
            </a:br>
            <a:endParaRPr lang="en-US" altLang="ko-KR" sz="2500" dirty="0">
              <a:latin typeface="Proxima Nova Extrabold" panose="020B0600000101010101" charset="0"/>
            </a:endParaRPr>
          </a:p>
          <a:p>
            <a:pPr marL="514350" indent="-514350">
              <a:lnSpc>
                <a:spcPct val="130000"/>
              </a:lnSpc>
              <a:buFont typeface="+mj-lt"/>
              <a:buAutoNum type="romanUcPeriod"/>
            </a:pPr>
            <a:r>
              <a:rPr lang="en-US" altLang="ko-KR" sz="2500" dirty="0">
                <a:latin typeface="Proxima Nova Extrabold" panose="020B0600000101010101" charset="0"/>
              </a:rPr>
              <a:t>Experiments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Diffusion Model in latent space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B22E71-9077-A3A7-8490-D966C1020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51" r="18033" b="69209"/>
          <a:stretch/>
        </p:blipFill>
        <p:spPr>
          <a:xfrm>
            <a:off x="235500" y="2809857"/>
            <a:ext cx="4212772" cy="959240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DFC5B150-B161-CCBE-B78E-CFD042BBE72B}"/>
              </a:ext>
            </a:extLst>
          </p:cNvPr>
          <p:cNvSpPr/>
          <p:nvPr/>
        </p:nvSpPr>
        <p:spPr>
          <a:xfrm>
            <a:off x="311700" y="2593439"/>
            <a:ext cx="3909236" cy="19594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6744D-DCC7-7399-E25D-082502E2A543}"/>
              </a:ext>
            </a:extLst>
          </p:cNvPr>
          <p:cNvSpPr txBox="1"/>
          <p:nvPr/>
        </p:nvSpPr>
        <p:spPr>
          <a:xfrm>
            <a:off x="1009495" y="2140517"/>
            <a:ext cx="251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(Training)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Forward Markov Process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EAD6664-34DB-8C44-F34A-43E6F2BCB4C2}"/>
              </a:ext>
            </a:extLst>
          </p:cNvPr>
          <p:cNvSpPr/>
          <p:nvPr/>
        </p:nvSpPr>
        <p:spPr>
          <a:xfrm rot="10800000">
            <a:off x="311700" y="3814639"/>
            <a:ext cx="3909236" cy="19594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636A9-15F3-4A58-2FAA-86EFCB591F24}"/>
              </a:ext>
            </a:extLst>
          </p:cNvPr>
          <p:cNvSpPr txBox="1"/>
          <p:nvPr/>
        </p:nvSpPr>
        <p:spPr>
          <a:xfrm>
            <a:off x="1009495" y="3955331"/>
            <a:ext cx="2513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Reverse Markov Process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(Sampling)</a:t>
            </a:r>
          </a:p>
          <a:p>
            <a:pPr algn="ctr"/>
            <a:r>
              <a:rPr kumimoji="1" lang="en-US" altLang="ko-Kore-KR" sz="1200" dirty="0">
                <a:latin typeface="Proxima Nova" panose="02000506030000020004" pitchFamily="2" charset="0"/>
              </a:rPr>
              <a:t>Replaceable with DDIM sampler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6FAC21D9-99BD-86E0-AFB1-C8F941491F95}"/>
                  </a:ext>
                </a:extLst>
              </p:cNvPr>
              <p:cNvSpPr/>
              <p:nvPr/>
            </p:nvSpPr>
            <p:spPr>
              <a:xfrm>
                <a:off x="4918731" y="2164272"/>
                <a:ext cx="3758983" cy="90393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𝐷𝑀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endParaRPr kumimoji="1" lang="en-US" altLang="ko-Kore-KR" sz="4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𝑈𝑛𝑖𝑓𝑜𝑟𝑚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3" name="모서리가 둥근 직사각형 12">
                <a:extLst>
                  <a:ext uri="{FF2B5EF4-FFF2-40B4-BE49-F238E27FC236}">
                    <a16:creationId xmlns:a16="http://schemas.microsoft.com/office/drawing/2014/main" id="{6FAC21D9-99BD-86E0-AFB1-C8F941491F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31" y="2164272"/>
                <a:ext cx="3758983" cy="90393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EB3660B-B68A-78F2-99D8-6C3CA646DE96}"/>
              </a:ext>
            </a:extLst>
          </p:cNvPr>
          <p:cNvSpPr txBox="1"/>
          <p:nvPr/>
        </p:nvSpPr>
        <p:spPr>
          <a:xfrm>
            <a:off x="6321894" y="1900230"/>
            <a:ext cx="952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DDPM</a:t>
            </a:r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1E56C9DC-36FD-6E6B-0369-0811627FD183}"/>
              </a:ext>
            </a:extLst>
          </p:cNvPr>
          <p:cNvSpPr/>
          <p:nvPr/>
        </p:nvSpPr>
        <p:spPr>
          <a:xfrm>
            <a:off x="6310171" y="3191316"/>
            <a:ext cx="976099" cy="227333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DC8E6524-5F8E-F8BF-A659-59E981815D2E}"/>
                  </a:ext>
                </a:extLst>
              </p:cNvPr>
              <p:cNvSpPr/>
              <p:nvPr/>
            </p:nvSpPr>
            <p:spPr>
              <a:xfrm>
                <a:off x="4918731" y="3721434"/>
                <a:ext cx="3758983" cy="90393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𝐿𝐷𝑀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endParaRPr kumimoji="1" lang="en-US" altLang="ko-Kore-KR" sz="4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𝑈𝑛𝑖𝑓𝑜𝑟𝑚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DC8E6524-5F8E-F8BF-A659-59E981815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31" y="3721434"/>
                <a:ext cx="3758983" cy="9039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A09998C-2686-3B22-47D3-7F7DCAF9FEFA}"/>
              </a:ext>
            </a:extLst>
          </p:cNvPr>
          <p:cNvSpPr txBox="1"/>
          <p:nvPr/>
        </p:nvSpPr>
        <p:spPr>
          <a:xfrm>
            <a:off x="6321894" y="3457392"/>
            <a:ext cx="952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LDM</a:t>
            </a:r>
          </a:p>
        </p:txBody>
      </p:sp>
    </p:spTree>
    <p:extLst>
      <p:ext uri="{BB962C8B-B14F-4D97-AF65-F5344CB8AC3E}">
        <p14:creationId xmlns:p14="http://schemas.microsoft.com/office/powerpoint/2010/main" val="3354210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Conditioning Mechanisms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45DD7F-05AE-C460-8A44-D8D78A29F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6"/>
          <a:stretch/>
        </p:blipFill>
        <p:spPr>
          <a:xfrm>
            <a:off x="235500" y="2244015"/>
            <a:ext cx="3982352" cy="23114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8D7D9A-8C95-E2C7-EAAD-674AB449906B}"/>
              </a:ext>
            </a:extLst>
          </p:cNvPr>
          <p:cNvSpPr/>
          <p:nvPr/>
        </p:nvSpPr>
        <p:spPr>
          <a:xfrm>
            <a:off x="3388179" y="3714749"/>
            <a:ext cx="334736" cy="788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2152E02A-4D44-E0E7-EDD0-474E1176A800}"/>
                  </a:ext>
                </a:extLst>
              </p:cNvPr>
              <p:cNvSpPr/>
              <p:nvPr/>
            </p:nvSpPr>
            <p:spPr>
              <a:xfrm>
                <a:off x="4495800" y="3567190"/>
                <a:ext cx="4220014" cy="936054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Generalization of conditioning</a:t>
                </a:r>
              </a:p>
              <a:p>
                <a:pPr algn="ctr"/>
                <a:endParaRPr kumimoji="1" lang="en-US" altLang="ko-Kore-KR" sz="400" b="1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ko-Kore-KR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ore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: </a:t>
                </a:r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Domain specific encoder</a:t>
                </a: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 Flexible Application</a:t>
                </a:r>
              </a:p>
            </p:txBody>
          </p:sp>
        </mc:Choice>
        <mc:Fallback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2152E02A-4D44-E0E7-EDD0-474E1176A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567190"/>
                <a:ext cx="4220014" cy="93605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B33A4EF5-3E02-9E8C-1846-3FFE0DF4A07E}"/>
                  </a:ext>
                </a:extLst>
              </p:cNvPr>
              <p:cNvSpPr/>
              <p:nvPr/>
            </p:nvSpPr>
            <p:spPr>
              <a:xfrm>
                <a:off x="4495800" y="2262288"/>
                <a:ext cx="4220014" cy="936054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Previous Diffusion models</a:t>
                </a:r>
              </a:p>
              <a:p>
                <a:pPr algn="ctr"/>
                <a:endParaRPr kumimoji="1" lang="en-US" altLang="ko-Kore-KR" sz="400" b="1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 Restricted only to receive condition </a:t>
                </a:r>
                <a14:m>
                  <m:oMath xmlns:m="http://schemas.openxmlformats.org/officeDocument/2006/math">
                    <m:r>
                      <a:rPr kumimoji="1" lang="en-US" altLang="ko-Kore-KR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ko-Kore-KR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 through </a:t>
                </a:r>
                <a:r>
                  <a:rPr kumimoji="1" lang="en-US" altLang="ko-Kore-KR" b="1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class-label</a:t>
                </a:r>
              </a:p>
            </p:txBody>
          </p:sp>
        </mc:Choice>
        <mc:Fallback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B33A4EF5-3E02-9E8C-1846-3FFE0DF4A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262288"/>
                <a:ext cx="4220014" cy="93605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986C2FD-B514-7137-4988-95EDB29C4AE2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3722915" y="4035217"/>
            <a:ext cx="772885" cy="73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951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Conditioning Mechanisms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45DD7F-05AE-C460-8A44-D8D78A29F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6"/>
          <a:stretch/>
        </p:blipFill>
        <p:spPr>
          <a:xfrm>
            <a:off x="235500" y="2244015"/>
            <a:ext cx="3982352" cy="23114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8D7D9A-8C95-E2C7-EAAD-674AB449906B}"/>
              </a:ext>
            </a:extLst>
          </p:cNvPr>
          <p:cNvSpPr/>
          <p:nvPr/>
        </p:nvSpPr>
        <p:spPr>
          <a:xfrm>
            <a:off x="881743" y="2778695"/>
            <a:ext cx="2163536" cy="1238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6F6B9BD-9FE4-13A9-2A84-E711B46D0349}"/>
              </a:ext>
            </a:extLst>
          </p:cNvPr>
          <p:cNvSpPr/>
          <p:nvPr/>
        </p:nvSpPr>
        <p:spPr>
          <a:xfrm>
            <a:off x="4335236" y="2206739"/>
            <a:ext cx="4619132" cy="2489133"/>
          </a:xfrm>
          <a:prstGeom prst="round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A76C0-F037-B932-4A63-2E9EE785B262}"/>
              </a:ext>
            </a:extLst>
          </p:cNvPr>
          <p:cNvSpPr txBox="1"/>
          <p:nvPr/>
        </p:nvSpPr>
        <p:spPr>
          <a:xfrm>
            <a:off x="5613187" y="1913276"/>
            <a:ext cx="200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Conditional 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B60E0-77EB-AC6A-9DCA-5DB31E603E52}"/>
              </a:ext>
            </a:extLst>
          </p:cNvPr>
          <p:cNvSpPr txBox="1"/>
          <p:nvPr/>
        </p:nvSpPr>
        <p:spPr>
          <a:xfrm>
            <a:off x="5059604" y="2198136"/>
            <a:ext cx="311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“Cross Attention”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156CCF-BCC2-4629-94FA-B346CFDA1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543" y="2587553"/>
            <a:ext cx="3346471" cy="1826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3845B-3397-CEDB-E630-C545BEC47E9E}"/>
              </a:ext>
            </a:extLst>
          </p:cNvPr>
          <p:cNvSpPr txBox="1"/>
          <p:nvPr/>
        </p:nvSpPr>
        <p:spPr>
          <a:xfrm>
            <a:off x="4335236" y="4413550"/>
            <a:ext cx="4619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Applying information in a sequence to another sequence </a:t>
            </a:r>
          </a:p>
        </p:txBody>
      </p:sp>
    </p:spTree>
    <p:extLst>
      <p:ext uri="{BB962C8B-B14F-4D97-AF65-F5344CB8AC3E}">
        <p14:creationId xmlns:p14="http://schemas.microsoft.com/office/powerpoint/2010/main" val="473173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Conditioning Mechanisms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45DD7F-05AE-C460-8A44-D8D78A29F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6"/>
          <a:stretch/>
        </p:blipFill>
        <p:spPr>
          <a:xfrm>
            <a:off x="235500" y="2244015"/>
            <a:ext cx="3982352" cy="23114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8D7D9A-8C95-E2C7-EAAD-674AB449906B}"/>
              </a:ext>
            </a:extLst>
          </p:cNvPr>
          <p:cNvSpPr/>
          <p:nvPr/>
        </p:nvSpPr>
        <p:spPr>
          <a:xfrm>
            <a:off x="881743" y="2778695"/>
            <a:ext cx="2163536" cy="1238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96F6B9BD-9FE4-13A9-2A84-E711B46D0349}"/>
                  </a:ext>
                </a:extLst>
              </p:cNvPr>
              <p:cNvSpPr/>
              <p:nvPr/>
            </p:nvSpPr>
            <p:spPr>
              <a:xfrm>
                <a:off x="4335236" y="2206739"/>
                <a:ext cx="4619132" cy="2489133"/>
              </a:xfrm>
              <a:prstGeom prst="roundRect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1" lang="en-US" altLang="ko-Kore-KR" b="0" dirty="0">
                  <a:solidFill>
                    <a:sysClr val="windowText" lastClr="000000"/>
                  </a:solidFill>
                  <a:latin typeface="Proxima Nova" panose="02000506030000020004" pitchFamily="2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ore-KR" b="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kumimoji="1" lang="en-US" altLang="ko-Kore-KR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ko-Kore-KR" b="0" i="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kumimoji="1" lang="en-US" altLang="ko-Kore-KR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endParaRPr kumimoji="1" lang="en-US" altLang="ko-Kore-KR" sz="4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kumimoji="1" lang="en-US" altLang="ko-Kore-KR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kumimoji="1" lang="en-US" altLang="ko-Kore-KR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p>
                      </m:sSup>
                      <m:r>
                        <a:rPr kumimoji="1" lang="en-US" altLang="ko-Kore-KR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kumimoji="1" lang="en-US" altLang="ko-Kore-KR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sup>
                      </m:sSup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d>
                            <m:dPr>
                              <m:ctrlP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kumimoji="1" lang="en-US" altLang="ko-Kore-KR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endParaRPr kumimoji="1" lang="en-US" altLang="ko-Kore-KR" sz="4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p>
                      </m:sSup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ore-KR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1" lang="en-US" altLang="ko-Kore-KR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9" name="모서리가 둥근 직사각형 8">
                <a:extLst>
                  <a:ext uri="{FF2B5EF4-FFF2-40B4-BE49-F238E27FC236}">
                    <a16:creationId xmlns:a16="http://schemas.microsoft.com/office/drawing/2014/main" id="{96F6B9BD-9FE4-13A9-2A84-E711B46D0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36" y="2206739"/>
                <a:ext cx="4619132" cy="248913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8BA76C0-F037-B932-4A63-2E9EE785B262}"/>
              </a:ext>
            </a:extLst>
          </p:cNvPr>
          <p:cNvSpPr txBox="1"/>
          <p:nvPr/>
        </p:nvSpPr>
        <p:spPr>
          <a:xfrm>
            <a:off x="5613187" y="1913276"/>
            <a:ext cx="200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Conditional 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B60E0-77EB-AC6A-9DCA-5DB31E603E52}"/>
              </a:ext>
            </a:extLst>
          </p:cNvPr>
          <p:cNvSpPr txBox="1"/>
          <p:nvPr/>
        </p:nvSpPr>
        <p:spPr>
          <a:xfrm>
            <a:off x="5059604" y="2198136"/>
            <a:ext cx="311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“Cross Attention”</a:t>
            </a: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BEEBDFA9-3773-5F47-C91D-DC48172B637B}"/>
              </a:ext>
            </a:extLst>
          </p:cNvPr>
          <p:cNvSpPr/>
          <p:nvPr/>
        </p:nvSpPr>
        <p:spPr>
          <a:xfrm>
            <a:off x="5670339" y="3023125"/>
            <a:ext cx="265098" cy="19594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7E78F3-B1B7-6D53-0EC6-8E7CB16B2DEE}"/>
              </a:ext>
            </a:extLst>
          </p:cNvPr>
          <p:cNvSpPr txBox="1"/>
          <p:nvPr/>
        </p:nvSpPr>
        <p:spPr>
          <a:xfrm>
            <a:off x="4226017" y="2981074"/>
            <a:ext cx="1493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100" dirty="0">
                <a:latin typeface="Proxima Nova" panose="02000506030000020004" pitchFamily="2" charset="0"/>
              </a:rPr>
              <a:t>(</a:t>
            </a:r>
            <a:r>
              <a:rPr kumimoji="1" lang="en-US" altLang="ko-Kore-KR" sz="1100" b="1" dirty="0">
                <a:latin typeface="Proxima Nova" panose="02000506030000020004" pitchFamily="2" charset="0"/>
              </a:rPr>
              <a:t>Noisy Data</a:t>
            </a:r>
            <a:r>
              <a:rPr kumimoji="1" lang="en-US" altLang="ko-Kore-KR" sz="1100" dirty="0">
                <a:latin typeface="Proxima Nova" panose="02000506030000020004" pitchFamily="2" charset="0"/>
              </a:rPr>
              <a:t>) Query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46C39-66E3-460C-F0B1-1AA9E0DB51AD}"/>
              </a:ext>
            </a:extLst>
          </p:cNvPr>
          <p:cNvSpPr txBox="1"/>
          <p:nvPr/>
        </p:nvSpPr>
        <p:spPr>
          <a:xfrm>
            <a:off x="4185196" y="3310603"/>
            <a:ext cx="14931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100" dirty="0">
                <a:latin typeface="Proxima Nova" panose="02000506030000020004" pitchFamily="2" charset="0"/>
              </a:rPr>
              <a:t>(</a:t>
            </a:r>
            <a:r>
              <a:rPr kumimoji="1" lang="en-US" altLang="ko-Kore-KR" sz="1100" b="1" dirty="0">
                <a:latin typeface="Proxima Nova" panose="02000506030000020004" pitchFamily="2" charset="0"/>
              </a:rPr>
              <a:t>Condition</a:t>
            </a:r>
            <a:r>
              <a:rPr kumimoji="1" lang="en-US" altLang="ko-Kore-KR" sz="1100" dirty="0">
                <a:latin typeface="Proxima Nova" panose="02000506030000020004" pitchFamily="2" charset="0"/>
              </a:rPr>
              <a:t>)</a:t>
            </a:r>
          </a:p>
          <a:p>
            <a:pPr algn="r"/>
            <a:r>
              <a:rPr kumimoji="1" lang="en-US" altLang="ko-Kore-KR" sz="1000" dirty="0">
                <a:latin typeface="Proxima Nova" panose="02000506030000020004" pitchFamily="2" charset="0"/>
              </a:rPr>
              <a:t>Key, Value</a:t>
            </a:r>
            <a:endParaRPr kumimoji="1" lang="en-US" altLang="ko-Kore-KR" sz="1100" dirty="0">
              <a:latin typeface="Proxima Nova" panose="02000506030000020004" pitchFamily="2" charset="0"/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90E050D3-F830-E905-D0DF-7F44225D5D8C}"/>
              </a:ext>
            </a:extLst>
          </p:cNvPr>
          <p:cNvSpPr/>
          <p:nvPr/>
        </p:nvSpPr>
        <p:spPr>
          <a:xfrm>
            <a:off x="5678333" y="3423993"/>
            <a:ext cx="265098" cy="19594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0692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ADC31E9-B610-485C-FAF3-006D8592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75" y="3125253"/>
            <a:ext cx="2501501" cy="1543626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Conditioning Mechanisms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45DD7F-05AE-C460-8A44-D8D78A29F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6"/>
          <a:stretch/>
        </p:blipFill>
        <p:spPr>
          <a:xfrm>
            <a:off x="235500" y="2244015"/>
            <a:ext cx="3982352" cy="23114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8D7D9A-8C95-E2C7-EAAD-674AB449906B}"/>
              </a:ext>
            </a:extLst>
          </p:cNvPr>
          <p:cNvSpPr/>
          <p:nvPr/>
        </p:nvSpPr>
        <p:spPr>
          <a:xfrm>
            <a:off x="881743" y="2778695"/>
            <a:ext cx="2163536" cy="1238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6F6B9BD-9FE4-13A9-2A84-E711B46D0349}"/>
              </a:ext>
            </a:extLst>
          </p:cNvPr>
          <p:cNvSpPr/>
          <p:nvPr/>
        </p:nvSpPr>
        <p:spPr>
          <a:xfrm>
            <a:off x="4335236" y="2206739"/>
            <a:ext cx="4619132" cy="24891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A76C0-F037-B932-4A63-2E9EE785B262}"/>
              </a:ext>
            </a:extLst>
          </p:cNvPr>
          <p:cNvSpPr txBox="1"/>
          <p:nvPr/>
        </p:nvSpPr>
        <p:spPr>
          <a:xfrm>
            <a:off x="5613187" y="1913276"/>
            <a:ext cx="200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Conditional 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B60E0-77EB-AC6A-9DCA-5DB31E603E52}"/>
              </a:ext>
            </a:extLst>
          </p:cNvPr>
          <p:cNvSpPr txBox="1"/>
          <p:nvPr/>
        </p:nvSpPr>
        <p:spPr>
          <a:xfrm>
            <a:off x="5059604" y="2198136"/>
            <a:ext cx="311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“Denoising U-Net + Cross Attention”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62518E-7903-227F-CE41-623BBFEE78EF}"/>
              </a:ext>
            </a:extLst>
          </p:cNvPr>
          <p:cNvSpPr/>
          <p:nvPr/>
        </p:nvSpPr>
        <p:spPr>
          <a:xfrm>
            <a:off x="4250842" y="2018309"/>
            <a:ext cx="487604" cy="4876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Proxima Nova" panose="02000506030000020004" pitchFamily="2" charset="0"/>
              </a:rPr>
              <a:t>1</a:t>
            </a:r>
            <a:endParaRPr kumimoji="1" lang="ko-Kore-KR" altLang="en-US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F09B42-D197-6F91-C451-271851E84F7B}"/>
                  </a:ext>
                </a:extLst>
              </p:cNvPr>
              <p:cNvSpPr txBox="1"/>
              <p:nvPr/>
            </p:nvSpPr>
            <p:spPr>
              <a:xfrm>
                <a:off x="4823736" y="2502663"/>
                <a:ext cx="20165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200" b="1" dirty="0">
                    <a:latin typeface="Proxima Nova" panose="02000506030000020004" pitchFamily="2" charset="0"/>
                  </a:rPr>
                  <a:t>Tokenized condition input </a:t>
                </a:r>
                <a14:m>
                  <m:oMath xmlns:m="http://schemas.openxmlformats.org/officeDocument/2006/math">
                    <m:r>
                      <a:rPr kumimoji="1" lang="en-US" altLang="ko-Kore-KR" sz="12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kumimoji="1" lang="en-US" altLang="ko-Kore-KR" sz="1200" b="1" dirty="0"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F09B42-D197-6F91-C451-271851E84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36" y="2502663"/>
                <a:ext cx="2016578" cy="461665"/>
              </a:xfrm>
              <a:prstGeom prst="rect">
                <a:avLst/>
              </a:prstGeom>
              <a:blipFill>
                <a:blip r:embed="rId5"/>
                <a:stretch>
                  <a:fillRect t="-2703" r="-625" b="-270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25791A9C-0157-8A8D-EF38-E409C0D1C50D}"/>
              </a:ext>
            </a:extLst>
          </p:cNvPr>
          <p:cNvSpPr/>
          <p:nvPr/>
        </p:nvSpPr>
        <p:spPr>
          <a:xfrm>
            <a:off x="5804807" y="2972492"/>
            <a:ext cx="45719" cy="92301"/>
          </a:xfrm>
          <a:prstGeom prst="downArrow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E94BD-11B6-3761-E87D-FAE11863E68E}"/>
              </a:ext>
            </a:extLst>
          </p:cNvPr>
          <p:cNvSpPr txBox="1"/>
          <p:nvPr/>
        </p:nvSpPr>
        <p:spPr>
          <a:xfrm>
            <a:off x="7055174" y="3668761"/>
            <a:ext cx="201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>
                <a:latin typeface="Proxima Nova" panose="02000506030000020004" pitchFamily="2" charset="0"/>
              </a:rPr>
              <a:t>Similar to</a:t>
            </a:r>
            <a:r>
              <a:rPr kumimoji="1" lang="en-US" altLang="ko-Kore-KR" sz="1200" b="1" dirty="0">
                <a:latin typeface="Proxima Nova" panose="02000506030000020004" pitchFamily="2" charset="0"/>
              </a:rPr>
              <a:t> unmasked Transformer decoder</a:t>
            </a: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8CA6781B-8A86-5606-DCBB-AB58EFF1240E}"/>
              </a:ext>
            </a:extLst>
          </p:cNvPr>
          <p:cNvSpPr/>
          <p:nvPr/>
        </p:nvSpPr>
        <p:spPr>
          <a:xfrm>
            <a:off x="7258049" y="3668761"/>
            <a:ext cx="1590579" cy="461665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795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Conditioning Mechanisms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45DD7F-05AE-C460-8A44-D8D78A29F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6"/>
          <a:stretch/>
        </p:blipFill>
        <p:spPr>
          <a:xfrm>
            <a:off x="235500" y="2244015"/>
            <a:ext cx="3982352" cy="23114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8D7D9A-8C95-E2C7-EAAD-674AB449906B}"/>
              </a:ext>
            </a:extLst>
          </p:cNvPr>
          <p:cNvSpPr/>
          <p:nvPr/>
        </p:nvSpPr>
        <p:spPr>
          <a:xfrm>
            <a:off x="881743" y="2778695"/>
            <a:ext cx="2163536" cy="1238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6F6B9BD-9FE4-13A9-2A84-E711B46D0349}"/>
              </a:ext>
            </a:extLst>
          </p:cNvPr>
          <p:cNvSpPr/>
          <p:nvPr/>
        </p:nvSpPr>
        <p:spPr>
          <a:xfrm>
            <a:off x="4335236" y="2206739"/>
            <a:ext cx="4619132" cy="24891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A76C0-F037-B932-4A63-2E9EE785B262}"/>
              </a:ext>
            </a:extLst>
          </p:cNvPr>
          <p:cNvSpPr txBox="1"/>
          <p:nvPr/>
        </p:nvSpPr>
        <p:spPr>
          <a:xfrm>
            <a:off x="5613187" y="1913276"/>
            <a:ext cx="200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Conditional 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B60E0-77EB-AC6A-9DCA-5DB31E603E52}"/>
              </a:ext>
            </a:extLst>
          </p:cNvPr>
          <p:cNvSpPr txBox="1"/>
          <p:nvPr/>
        </p:nvSpPr>
        <p:spPr>
          <a:xfrm>
            <a:off x="5059604" y="2198136"/>
            <a:ext cx="311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“Denoising U-Net + Cross Attention”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62518E-7903-227F-CE41-623BBFEE78EF}"/>
              </a:ext>
            </a:extLst>
          </p:cNvPr>
          <p:cNvSpPr/>
          <p:nvPr/>
        </p:nvSpPr>
        <p:spPr>
          <a:xfrm>
            <a:off x="4250842" y="2018309"/>
            <a:ext cx="487604" cy="4876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Proxima Nova" panose="02000506030000020004" pitchFamily="2" charset="0"/>
              </a:rPr>
              <a:t>2</a:t>
            </a:r>
            <a:endParaRPr kumimoji="1" lang="ko-Kore-KR" altLang="en-US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656C682-EF32-86DB-BF42-031FE7C6BB8D}"/>
              </a:ext>
            </a:extLst>
          </p:cNvPr>
          <p:cNvSpPr/>
          <p:nvPr/>
        </p:nvSpPr>
        <p:spPr>
          <a:xfrm>
            <a:off x="4487636" y="2646423"/>
            <a:ext cx="4344664" cy="6917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Previous U-Net Model : 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ADM (Ablated Diffusion Model)</a:t>
            </a:r>
          </a:p>
          <a:p>
            <a:pPr algn="ctr"/>
            <a:endParaRPr kumimoji="1" lang="en-US" altLang="ko-Kore-KR" sz="4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 Self-Attention applied to 4X4, 8X8, 16X16 resolutions</a:t>
            </a:r>
            <a:endParaRPr kumimoji="1" lang="en-US" altLang="ko-Kore-KR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666DCC8-F2EF-399D-6147-991A4B1F5DF1}"/>
              </a:ext>
            </a:extLst>
          </p:cNvPr>
          <p:cNvSpPr/>
          <p:nvPr/>
        </p:nvSpPr>
        <p:spPr>
          <a:xfrm>
            <a:off x="4472470" y="3791972"/>
            <a:ext cx="4344664" cy="6917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Suggested </a:t>
            </a:r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U-Net Model</a:t>
            </a:r>
            <a:endParaRPr kumimoji="1" lang="en-US" altLang="ko-Kore-KR" sz="12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endParaRPr kumimoji="1" lang="en-US" altLang="ko-Kore-KR" sz="4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 </a:t>
            </a:r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Self-Attention Layer + point-wise MLP + Cross-Attention Layer</a:t>
            </a: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0FE56780-303E-2295-04E3-D8CA8F01FDE7}"/>
              </a:ext>
            </a:extLst>
          </p:cNvPr>
          <p:cNvSpPr/>
          <p:nvPr/>
        </p:nvSpPr>
        <p:spPr>
          <a:xfrm>
            <a:off x="6251753" y="3473534"/>
            <a:ext cx="816429" cy="192666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966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Conditioning Mechanisms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45DD7F-05AE-C460-8A44-D8D78A29F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6"/>
          <a:stretch/>
        </p:blipFill>
        <p:spPr>
          <a:xfrm>
            <a:off x="235500" y="2244015"/>
            <a:ext cx="3982352" cy="23114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8D7D9A-8C95-E2C7-EAAD-674AB449906B}"/>
              </a:ext>
            </a:extLst>
          </p:cNvPr>
          <p:cNvSpPr/>
          <p:nvPr/>
        </p:nvSpPr>
        <p:spPr>
          <a:xfrm>
            <a:off x="881743" y="2778695"/>
            <a:ext cx="2163536" cy="1238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6F6B9BD-9FE4-13A9-2A84-E711B46D0349}"/>
              </a:ext>
            </a:extLst>
          </p:cNvPr>
          <p:cNvSpPr/>
          <p:nvPr/>
        </p:nvSpPr>
        <p:spPr>
          <a:xfrm>
            <a:off x="4335236" y="2206739"/>
            <a:ext cx="4619132" cy="24891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A76C0-F037-B932-4A63-2E9EE785B262}"/>
              </a:ext>
            </a:extLst>
          </p:cNvPr>
          <p:cNvSpPr txBox="1"/>
          <p:nvPr/>
        </p:nvSpPr>
        <p:spPr>
          <a:xfrm>
            <a:off x="5613187" y="1913276"/>
            <a:ext cx="200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Conditional 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B60E0-77EB-AC6A-9DCA-5DB31E603E52}"/>
              </a:ext>
            </a:extLst>
          </p:cNvPr>
          <p:cNvSpPr txBox="1"/>
          <p:nvPr/>
        </p:nvSpPr>
        <p:spPr>
          <a:xfrm>
            <a:off x="5059604" y="2198136"/>
            <a:ext cx="311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“Denoising U-Net + Cross Attention”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62518E-7903-227F-CE41-623BBFEE78EF}"/>
              </a:ext>
            </a:extLst>
          </p:cNvPr>
          <p:cNvSpPr/>
          <p:nvPr/>
        </p:nvSpPr>
        <p:spPr>
          <a:xfrm>
            <a:off x="4250842" y="2018309"/>
            <a:ext cx="487604" cy="4876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solidFill>
                  <a:schemeClr val="tx1"/>
                </a:solidFill>
                <a:latin typeface="Proxima Nova" panose="02000506030000020004" pitchFamily="2" charset="0"/>
              </a:rPr>
              <a:t>2</a:t>
            </a:r>
            <a:endParaRPr kumimoji="1" lang="ko-Kore-KR" altLang="en-US" sz="2000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656C682-EF32-86DB-BF42-031FE7C6BB8D}"/>
              </a:ext>
            </a:extLst>
          </p:cNvPr>
          <p:cNvSpPr/>
          <p:nvPr/>
        </p:nvSpPr>
        <p:spPr>
          <a:xfrm>
            <a:off x="4487636" y="2646423"/>
            <a:ext cx="4344664" cy="6917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Suggested </a:t>
            </a:r>
            <a:r>
              <a:rPr kumimoji="1" lang="en-US" altLang="ko-Kore-KR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U-Net Model</a:t>
            </a:r>
            <a:endParaRPr kumimoji="1" lang="en-US" altLang="ko-Kore-KR" sz="14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endParaRPr kumimoji="1" lang="en-US" altLang="ko-Kore-KR" sz="500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sz="11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 </a:t>
            </a:r>
            <a:r>
              <a:rPr kumimoji="1" lang="en-US" altLang="ko-Kore-KR" sz="11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Self-Attention Layer + point-wise MLP + Cross-Attention Layer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666DCC8-F2EF-399D-6147-991A4B1F5DF1}"/>
              </a:ext>
            </a:extLst>
          </p:cNvPr>
          <p:cNvSpPr/>
          <p:nvPr/>
        </p:nvSpPr>
        <p:spPr>
          <a:xfrm>
            <a:off x="4472470" y="3791972"/>
            <a:ext cx="4344664" cy="6917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3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Local realism (Skip Connection)</a:t>
            </a:r>
          </a:p>
          <a:p>
            <a:pPr algn="ctr"/>
            <a:r>
              <a:rPr kumimoji="1" lang="en-US" altLang="ko-Kore-KR" sz="10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+</a:t>
            </a:r>
          </a:p>
          <a:p>
            <a:pPr algn="ctr"/>
            <a:r>
              <a:rPr kumimoji="1" lang="en-US" altLang="ko-Kore-KR" sz="13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Global effect (Attention Mechanism)</a:t>
            </a: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0FE56780-303E-2295-04E3-D8CA8F01FDE7}"/>
              </a:ext>
            </a:extLst>
          </p:cNvPr>
          <p:cNvSpPr/>
          <p:nvPr/>
        </p:nvSpPr>
        <p:spPr>
          <a:xfrm>
            <a:off x="6251753" y="3473534"/>
            <a:ext cx="816429" cy="192666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9386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Conditioning Mechanisms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181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Method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45DD7F-05AE-C460-8A44-D8D78A29F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6"/>
          <a:stretch/>
        </p:blipFill>
        <p:spPr>
          <a:xfrm>
            <a:off x="235500" y="2244015"/>
            <a:ext cx="3982352" cy="231149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58D7D9A-8C95-E2C7-EAAD-674AB449906B}"/>
              </a:ext>
            </a:extLst>
          </p:cNvPr>
          <p:cNvSpPr/>
          <p:nvPr/>
        </p:nvSpPr>
        <p:spPr>
          <a:xfrm>
            <a:off x="189632" y="2237381"/>
            <a:ext cx="4023536" cy="23344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6F6B9BD-9FE4-13A9-2A84-E711B46D0349}"/>
              </a:ext>
            </a:extLst>
          </p:cNvPr>
          <p:cNvSpPr/>
          <p:nvPr/>
        </p:nvSpPr>
        <p:spPr>
          <a:xfrm>
            <a:off x="4335236" y="2206739"/>
            <a:ext cx="4619132" cy="24891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ore-KR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A76C0-F037-B932-4A63-2E9EE785B262}"/>
              </a:ext>
            </a:extLst>
          </p:cNvPr>
          <p:cNvSpPr txBox="1"/>
          <p:nvPr/>
        </p:nvSpPr>
        <p:spPr>
          <a:xfrm>
            <a:off x="5613187" y="1913276"/>
            <a:ext cx="200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Conditional 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B60E0-77EB-AC6A-9DCA-5DB31E603E52}"/>
              </a:ext>
            </a:extLst>
          </p:cNvPr>
          <p:cNvSpPr txBox="1"/>
          <p:nvPr/>
        </p:nvSpPr>
        <p:spPr>
          <a:xfrm>
            <a:off x="5059604" y="2198136"/>
            <a:ext cx="311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“Objective Function in Conditional Model”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1656C682-EF32-86DB-BF42-031FE7C6BB8D}"/>
                  </a:ext>
                </a:extLst>
              </p:cNvPr>
              <p:cNvSpPr/>
              <p:nvPr/>
            </p:nvSpPr>
            <p:spPr>
              <a:xfrm>
                <a:off x="4487636" y="2646423"/>
                <a:ext cx="4344664" cy="6917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𝐿𝐷𝑀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endParaRPr kumimoji="1" lang="en-US" altLang="ko-Kore-KR" sz="4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𝑈𝑛𝑖𝑓𝑜𝑟𝑚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4" name="모서리가 둥근 직사각형 3">
                <a:extLst>
                  <a:ext uri="{FF2B5EF4-FFF2-40B4-BE49-F238E27FC236}">
                    <a16:creationId xmlns:a16="http://schemas.microsoft.com/office/drawing/2014/main" id="{1656C682-EF32-86DB-BF42-031FE7C6B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636" y="2646423"/>
                <a:ext cx="4344664" cy="69176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C666DCC8-F2EF-399D-6147-991A4B1F5DF1}"/>
                  </a:ext>
                </a:extLst>
              </p:cNvPr>
              <p:cNvSpPr/>
              <p:nvPr/>
            </p:nvSpPr>
            <p:spPr>
              <a:xfrm>
                <a:off x="4472470" y="3791972"/>
                <a:ext cx="4344664" cy="69176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𝐿𝐷𝑀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d>
                            <m:dPr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ko-Kore-KR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:endParaRPr kumimoji="1" lang="en-US" altLang="ko-Kore-KR" sz="400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𝑈𝑛𝑖𝑓𝑜𝑟𝑚</m:t>
                      </m:r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1,…,</m:t>
                          </m:r>
                          <m:r>
                            <a:rPr kumimoji="1" lang="en-US" altLang="ko-Kore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kumimoji="1" lang="en-US" altLang="ko-Kore-KR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ore-KR" dirty="0">
                  <a:solidFill>
                    <a:sysClr val="windowText" lastClr="000000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C666DCC8-F2EF-399D-6147-991A4B1F5D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470" y="3791972"/>
                <a:ext cx="4344664" cy="69176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0FE56780-303E-2295-04E3-D8CA8F01FDE7}"/>
              </a:ext>
            </a:extLst>
          </p:cNvPr>
          <p:cNvSpPr/>
          <p:nvPr/>
        </p:nvSpPr>
        <p:spPr>
          <a:xfrm>
            <a:off x="6251753" y="3473534"/>
            <a:ext cx="816429" cy="192666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0690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204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82332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Various Experiments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8B047E9-B96F-6708-072B-C8833C5BFA34}"/>
              </a:ext>
            </a:extLst>
          </p:cNvPr>
          <p:cNvSpPr/>
          <p:nvPr/>
        </p:nvSpPr>
        <p:spPr>
          <a:xfrm>
            <a:off x="402139" y="2495726"/>
            <a:ext cx="1557921" cy="15603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Perceptual</a:t>
            </a:r>
          </a:p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Compression</a:t>
            </a:r>
          </a:p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Tradeoffs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3BD4A0-920D-0450-4594-54137FDF1070}"/>
              </a:ext>
            </a:extLst>
          </p:cNvPr>
          <p:cNvSpPr/>
          <p:nvPr/>
        </p:nvSpPr>
        <p:spPr>
          <a:xfrm>
            <a:off x="2097589" y="2495726"/>
            <a:ext cx="1557921" cy="15603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Latent Diffusion Model Performance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EDC8CFB-CCD9-7811-AAEC-1A143B61E580}"/>
              </a:ext>
            </a:extLst>
          </p:cNvPr>
          <p:cNvSpPr/>
          <p:nvPr/>
        </p:nvSpPr>
        <p:spPr>
          <a:xfrm>
            <a:off x="3793039" y="2495726"/>
            <a:ext cx="1557921" cy="15603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Conditional Image Generation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08FEB0F-F8BB-E382-5F38-D01CB85395CB}"/>
              </a:ext>
            </a:extLst>
          </p:cNvPr>
          <p:cNvSpPr/>
          <p:nvPr/>
        </p:nvSpPr>
        <p:spPr>
          <a:xfrm>
            <a:off x="5488489" y="2495726"/>
            <a:ext cx="1557921" cy="15603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Super-Resolution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FAB3D3F0-14E8-200B-315C-2F755B413B04}"/>
              </a:ext>
            </a:extLst>
          </p:cNvPr>
          <p:cNvSpPr/>
          <p:nvPr/>
        </p:nvSpPr>
        <p:spPr>
          <a:xfrm>
            <a:off x="7183939" y="2494659"/>
            <a:ext cx="1557921" cy="15603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600" b="1" dirty="0">
                <a:solidFill>
                  <a:sysClr val="windowText" lastClr="000000"/>
                </a:solidFill>
                <a:latin typeface="Proxima Nova" panose="020B0600000101010101" charset="0"/>
              </a:rPr>
              <a:t>Inpainting</a:t>
            </a:r>
          </a:p>
        </p:txBody>
      </p:sp>
    </p:spTree>
    <p:extLst>
      <p:ext uri="{BB962C8B-B14F-4D97-AF65-F5344CB8AC3E}">
        <p14:creationId xmlns:p14="http://schemas.microsoft.com/office/powerpoint/2010/main" val="370334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0906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82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82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CD9EC3-DA83-9018-C77C-29F8873F7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144030"/>
            <a:ext cx="6877963" cy="2148519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Perceptual</a:t>
            </a:r>
            <a:r>
              <a:rPr lang="ko-KR" alt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Compression</a:t>
            </a:r>
            <a:r>
              <a:rPr lang="ko-KR" alt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Tradeoffs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0FF3F-489A-1D5D-3163-916C9D837D65}"/>
              </a:ext>
            </a:extLst>
          </p:cNvPr>
          <p:cNvSpPr txBox="1"/>
          <p:nvPr/>
        </p:nvSpPr>
        <p:spPr>
          <a:xfrm>
            <a:off x="1450975" y="1877318"/>
            <a:ext cx="4617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Training Efficiency Evaluation</a:t>
            </a:r>
            <a:endParaRPr kumimoji="1" lang="en-US" altLang="ko-Kore-KR" sz="1600" dirty="0">
              <a:latin typeface="Proxima Nova" panose="020005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51F95-E507-CE8D-5652-9EAF33DEF46E}"/>
              </a:ext>
            </a:extLst>
          </p:cNvPr>
          <p:cNvSpPr txBox="1"/>
          <p:nvPr/>
        </p:nvSpPr>
        <p:spPr>
          <a:xfrm>
            <a:off x="200361" y="4241008"/>
            <a:ext cx="7476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Class-conditional model training with 2M training steps on ImageNet dataset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E4C2D8-27FB-A158-859A-8F964526BDD1}"/>
              </a:ext>
            </a:extLst>
          </p:cNvPr>
          <p:cNvSpPr/>
          <p:nvPr/>
        </p:nvSpPr>
        <p:spPr>
          <a:xfrm>
            <a:off x="3327517" y="2770916"/>
            <a:ext cx="889594" cy="48985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EF0D536F-6248-4D3C-2125-B2064B8AE673}"/>
              </a:ext>
            </a:extLst>
          </p:cNvPr>
          <p:cNvSpPr/>
          <p:nvPr/>
        </p:nvSpPr>
        <p:spPr>
          <a:xfrm>
            <a:off x="384804" y="4556702"/>
            <a:ext cx="7107534" cy="338554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Good balance between efficiency and quality from LDM-4, LDM-8, LDM-16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61D5D82-6A7B-ABA9-1AC4-4A0330C15A34}"/>
              </a:ext>
            </a:extLst>
          </p:cNvPr>
          <p:cNvSpPr/>
          <p:nvPr/>
        </p:nvSpPr>
        <p:spPr>
          <a:xfrm>
            <a:off x="2713817" y="3203613"/>
            <a:ext cx="506186" cy="5061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F55546F-4225-5BF5-90E9-EF3F2B4BCF23}"/>
              </a:ext>
            </a:extLst>
          </p:cNvPr>
          <p:cNvSpPr/>
          <p:nvPr/>
        </p:nvSpPr>
        <p:spPr>
          <a:xfrm>
            <a:off x="6726740" y="3095593"/>
            <a:ext cx="506186" cy="5061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D3F934-177C-2C07-7353-9794550F87BD}"/>
              </a:ext>
            </a:extLst>
          </p:cNvPr>
          <p:cNvSpPr txBox="1"/>
          <p:nvPr/>
        </p:nvSpPr>
        <p:spPr>
          <a:xfrm>
            <a:off x="7101504" y="3945778"/>
            <a:ext cx="1230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Slow Training Progress</a:t>
            </a:r>
            <a:endParaRPr kumimoji="1" lang="en-US" altLang="ko-Kore-KR" sz="1200" dirty="0">
              <a:latin typeface="Proxima Nova" panose="02000506030000020004" pitchFamily="2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C7158FB-F72A-3515-20C3-DFD9057CC6B5}"/>
              </a:ext>
            </a:extLst>
          </p:cNvPr>
          <p:cNvCxnSpPr/>
          <p:nvPr/>
        </p:nvCxnSpPr>
        <p:spPr>
          <a:xfrm flipH="1" flipV="1">
            <a:off x="7189663" y="3529027"/>
            <a:ext cx="243112" cy="431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460CE7F-A8A8-E5D6-DB53-FD0FB71F50E8}"/>
              </a:ext>
            </a:extLst>
          </p:cNvPr>
          <p:cNvCxnSpPr>
            <a:cxnSpLocks/>
            <a:endCxn id="16" idx="5"/>
          </p:cNvCxnSpPr>
          <p:nvPr/>
        </p:nvCxnSpPr>
        <p:spPr>
          <a:xfrm flipH="1" flipV="1">
            <a:off x="3145874" y="3635670"/>
            <a:ext cx="4087052" cy="558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26A40640-2619-2142-7EC7-8F02128AA4AB}"/>
                  </a:ext>
                </a:extLst>
              </p:cNvPr>
              <p:cNvSpPr/>
              <p:nvPr/>
            </p:nvSpPr>
            <p:spPr>
              <a:xfrm>
                <a:off x="6766982" y="1480722"/>
                <a:ext cx="2139042" cy="64925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Downsampling Rate </a:t>
                </a:r>
                <a:endParaRPr kumimoji="1" lang="en-US" altLang="ko-Kore-KR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2, 4, 8, 16, 32}</m:t>
                      </m:r>
                    </m:oMath>
                  </m:oMathPara>
                </a14:m>
                <a:endParaRPr kumimoji="1" lang="en-US" altLang="ko-Kore-KR" sz="14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25" name="모서리가 둥근 직사각형 24">
                <a:extLst>
                  <a:ext uri="{FF2B5EF4-FFF2-40B4-BE49-F238E27FC236}">
                    <a16:creationId xmlns:a16="http://schemas.microsoft.com/office/drawing/2014/main" id="{26A40640-2619-2142-7EC7-8F02128AA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82" y="1480722"/>
                <a:ext cx="2139042" cy="6492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542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Perceptual</a:t>
            </a:r>
            <a:r>
              <a:rPr lang="ko-KR" alt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Compression</a:t>
            </a:r>
            <a:r>
              <a:rPr lang="ko-KR" alt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altLang="ko-KR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Tradeoffs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251F95-E507-CE8D-5652-9EAF33DEF46E}"/>
              </a:ext>
            </a:extLst>
          </p:cNvPr>
          <p:cNvSpPr txBox="1"/>
          <p:nvPr/>
        </p:nvSpPr>
        <p:spPr>
          <a:xfrm>
            <a:off x="646674" y="4157046"/>
            <a:ext cx="245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5000 samples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after 500K Training </a:t>
            </a:r>
            <a:r>
              <a:rPr kumimoji="1" lang="en-US" altLang="ko-Kore-KR" sz="1100" dirty="0">
                <a:latin typeface="Proxima Nova" panose="02000506030000020004" pitchFamily="2" charset="0"/>
              </a:rPr>
              <a:t>(</a:t>
            </a:r>
            <a:r>
              <a:rPr kumimoji="1" lang="en-US" altLang="ko-Kore-KR" sz="1100" dirty="0" err="1">
                <a:latin typeface="Proxima Nova" panose="02000506030000020004" pitchFamily="2" charset="0"/>
              </a:rPr>
              <a:t>CelebA</a:t>
            </a:r>
            <a:r>
              <a:rPr kumimoji="1" lang="en-US" altLang="ko-Kore-KR" sz="1100" dirty="0">
                <a:latin typeface="Proxima Nova" panose="02000506030000020004" pitchFamily="2" charset="0"/>
              </a:rPr>
              <a:t>)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EF0D536F-6248-4D3C-2125-B2064B8AE673}"/>
              </a:ext>
            </a:extLst>
          </p:cNvPr>
          <p:cNvSpPr/>
          <p:nvPr/>
        </p:nvSpPr>
        <p:spPr>
          <a:xfrm>
            <a:off x="1245400" y="4699786"/>
            <a:ext cx="4596900" cy="338554"/>
          </a:xfrm>
          <a:prstGeom prst="bracketPair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>
                <a:latin typeface="Proxima Nova" panose="02000506030000020004" pitchFamily="2" charset="0"/>
              </a:rPr>
              <a:t>Best performance from LDM-4, LDM-8</a:t>
            </a:r>
            <a:endParaRPr kumimoji="1" lang="ko-Kore-KR" altLang="en-US" sz="1600" dirty="0">
              <a:latin typeface="Proxima Nova" panose="02000506030000020004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35BC2B-725B-6C43-F574-70228E9A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209243"/>
            <a:ext cx="6464300" cy="199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6981DF-CAF4-CA01-9BE9-1B4D676A16B8}"/>
              </a:ext>
            </a:extLst>
          </p:cNvPr>
          <p:cNvSpPr txBox="1"/>
          <p:nvPr/>
        </p:nvSpPr>
        <p:spPr>
          <a:xfrm>
            <a:off x="981575" y="1903983"/>
            <a:ext cx="51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Sampling Efficiency Evaluation with DDIM sampler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202B8-0E87-5A80-E18B-86D958285005}"/>
              </a:ext>
            </a:extLst>
          </p:cNvPr>
          <p:cNvSpPr txBox="1"/>
          <p:nvPr/>
        </p:nvSpPr>
        <p:spPr>
          <a:xfrm>
            <a:off x="4399095" y="4155075"/>
            <a:ext cx="245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5000 samples</a:t>
            </a:r>
          </a:p>
          <a:p>
            <a:pPr algn="ctr"/>
            <a:r>
              <a:rPr kumimoji="1" lang="en-US" altLang="ko-Kore-KR" b="1" dirty="0">
                <a:latin typeface="Proxima Nova" panose="02000506030000020004" pitchFamily="2" charset="0"/>
              </a:rPr>
              <a:t>after 2M Training </a:t>
            </a:r>
            <a:r>
              <a:rPr kumimoji="1" lang="en-US" altLang="ko-Kore-KR" sz="1100" dirty="0">
                <a:latin typeface="Proxima Nova" panose="02000506030000020004" pitchFamily="2" charset="0"/>
              </a:rPr>
              <a:t>(ImageNet)</a:t>
            </a:r>
            <a:endParaRPr kumimoji="1" lang="en-US" altLang="ko-Kore-KR" dirty="0">
              <a:latin typeface="Proxima Nova" panose="0200050603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D5FED1A2-B03B-3AF5-BE22-1AE91FEE56E2}"/>
                  </a:ext>
                </a:extLst>
              </p:cNvPr>
              <p:cNvSpPr/>
              <p:nvPr/>
            </p:nvSpPr>
            <p:spPr>
              <a:xfrm>
                <a:off x="6855401" y="1667425"/>
                <a:ext cx="2139042" cy="649250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Sampling Step </a:t>
                </a:r>
                <a:endParaRPr kumimoji="1" lang="en-US" altLang="ko-Kore-KR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ore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2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200</m:t>
                      </m:r>
                      <m:r>
                        <a:rPr kumimoji="1" lang="en-US" altLang="ko-Kore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1" lang="en-US" altLang="ko-Kore-KR" sz="1400" dirty="0">
                  <a:solidFill>
                    <a:schemeClr val="tx1"/>
                  </a:solidFill>
                  <a:latin typeface="Proxima Nova" panose="02000506030000020004" pitchFamily="2" charset="0"/>
                </a:endParaRPr>
              </a:p>
            </p:txBody>
          </p:sp>
        </mc:Choice>
        <mc:Fallback>
          <p:sp>
            <p:nvSpPr>
              <p:cNvPr id="8" name="모서리가 둥근 직사각형 7">
                <a:extLst>
                  <a:ext uri="{FF2B5EF4-FFF2-40B4-BE49-F238E27FC236}">
                    <a16:creationId xmlns:a16="http://schemas.microsoft.com/office/drawing/2014/main" id="{D5FED1A2-B03B-3AF5-BE22-1AE91FEE5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401" y="1667425"/>
                <a:ext cx="2139042" cy="6492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D961A913-E7A7-3B5D-2D2B-29C14B934F99}"/>
              </a:ext>
            </a:extLst>
          </p:cNvPr>
          <p:cNvSpPr/>
          <p:nvPr/>
        </p:nvSpPr>
        <p:spPr>
          <a:xfrm>
            <a:off x="3172395" y="2890657"/>
            <a:ext cx="828105" cy="33855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8082802-2EA2-EBA3-CCBE-AF4F33332109}"/>
              </a:ext>
            </a:extLst>
          </p:cNvPr>
          <p:cNvSpPr/>
          <p:nvPr/>
        </p:nvSpPr>
        <p:spPr>
          <a:xfrm>
            <a:off x="6865805" y="3071045"/>
            <a:ext cx="2139042" cy="1714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Proxima Nova" panose="02000506030000020004" pitchFamily="2" charset="0"/>
              </a:rPr>
              <a:t>LDM-1, 2, 16, 32</a:t>
            </a:r>
          </a:p>
          <a:p>
            <a:pPr algn="ctr"/>
            <a:endParaRPr kumimoji="1" lang="en-US" altLang="ko-Kore-KR" sz="400" dirty="0">
              <a:solidFill>
                <a:schemeClr val="tx1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 </a:t>
            </a:r>
            <a:r>
              <a:rPr kumimoji="1" lang="en-US" altLang="ko-Kore-KR" sz="14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Unsuitable ratio </a:t>
            </a:r>
            <a:r>
              <a:rPr kumimoji="1" lang="en-US" altLang="ko-Kore-KR" sz="14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of perceptual and conceptual compression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(Bad performance)</a:t>
            </a:r>
            <a:endParaRPr kumimoji="1" lang="en-US" altLang="ko-Kore-KR" sz="1400" b="1" dirty="0">
              <a:solidFill>
                <a:schemeClr val="tx1"/>
              </a:solidFill>
              <a:latin typeface="Proxima Nova" panose="02000506030000020004" pitchFamily="2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D8E3214-1CC0-9EAD-161C-1C3A9380BC35}"/>
              </a:ext>
            </a:extLst>
          </p:cNvPr>
          <p:cNvSpPr/>
          <p:nvPr/>
        </p:nvSpPr>
        <p:spPr>
          <a:xfrm>
            <a:off x="734785" y="2340144"/>
            <a:ext cx="416379" cy="1136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7F52A4F-D3C3-0939-BCB0-88A38802957C}"/>
              </a:ext>
            </a:extLst>
          </p:cNvPr>
          <p:cNvSpPr/>
          <p:nvPr/>
        </p:nvSpPr>
        <p:spPr>
          <a:xfrm rot="5400000">
            <a:off x="1852003" y="2870065"/>
            <a:ext cx="423388" cy="1636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8D8DAF1-3960-5745-7EFC-57304C9F7599}"/>
              </a:ext>
            </a:extLst>
          </p:cNvPr>
          <p:cNvSpPr/>
          <p:nvPr/>
        </p:nvSpPr>
        <p:spPr>
          <a:xfrm rot="5400000">
            <a:off x="5389075" y="1615141"/>
            <a:ext cx="649250" cy="22834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5426AA-8E6A-75DF-FC3F-8782366D29B8}"/>
              </a:ext>
            </a:extLst>
          </p:cNvPr>
          <p:cNvSpPr/>
          <p:nvPr/>
        </p:nvSpPr>
        <p:spPr>
          <a:xfrm rot="5400000">
            <a:off x="5328798" y="2836118"/>
            <a:ext cx="356656" cy="13954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5897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Latent Diffusion Model Performance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802E2-A764-F579-1310-29B862FA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" y="2431401"/>
            <a:ext cx="9120712" cy="22971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21F5E-8163-7463-A8F3-1B58B69E1C1E}"/>
              </a:ext>
            </a:extLst>
          </p:cNvPr>
          <p:cNvSpPr txBox="1"/>
          <p:nvPr/>
        </p:nvSpPr>
        <p:spPr>
          <a:xfrm>
            <a:off x="1998081" y="2184627"/>
            <a:ext cx="51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Samples from LDMs trained with different datasets</a:t>
            </a:r>
          </a:p>
        </p:txBody>
      </p:sp>
    </p:spTree>
    <p:extLst>
      <p:ext uri="{BB962C8B-B14F-4D97-AF65-F5344CB8AC3E}">
        <p14:creationId xmlns:p14="http://schemas.microsoft.com/office/powerpoint/2010/main" val="3166619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Latent Diffusion Model Performance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888085-F679-F3AD-E1DC-D35C640E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6" y="1811935"/>
            <a:ext cx="6342459" cy="32744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4D5E233-85F3-EDC5-F69A-12D17B55665E}"/>
              </a:ext>
            </a:extLst>
          </p:cNvPr>
          <p:cNvSpPr/>
          <p:nvPr/>
        </p:nvSpPr>
        <p:spPr>
          <a:xfrm>
            <a:off x="1232806" y="3070431"/>
            <a:ext cx="6342459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9347E5-9AFE-9107-2A59-16C2A15F1BE3}"/>
              </a:ext>
            </a:extLst>
          </p:cNvPr>
          <p:cNvSpPr/>
          <p:nvPr/>
        </p:nvSpPr>
        <p:spPr>
          <a:xfrm>
            <a:off x="1242081" y="4837229"/>
            <a:ext cx="6342459" cy="195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C6F21DA-4682-E7A5-F27A-B15C00345B78}"/>
              </a:ext>
            </a:extLst>
          </p:cNvPr>
          <p:cNvCxnSpPr/>
          <p:nvPr/>
        </p:nvCxnSpPr>
        <p:spPr>
          <a:xfrm>
            <a:off x="1045613" y="4489976"/>
            <a:ext cx="400050" cy="3870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D0278F-02B5-25A3-1088-DC1683B6BA9B}"/>
              </a:ext>
            </a:extLst>
          </p:cNvPr>
          <p:cNvSpPr txBox="1"/>
          <p:nvPr/>
        </p:nvSpPr>
        <p:spPr>
          <a:xfrm>
            <a:off x="-76174" y="3875152"/>
            <a:ext cx="1528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(Others : VQ-reg)</a:t>
            </a:r>
          </a:p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KL-regularized</a:t>
            </a:r>
          </a:p>
          <a:p>
            <a:pPr algn="ctr"/>
            <a:r>
              <a:rPr kumimoji="1" lang="en-US" altLang="ko-Kore-KR" sz="1600" b="1" dirty="0">
                <a:latin typeface="Proxima Nova" panose="02000506030000020004" pitchFamily="2" charset="0"/>
              </a:rPr>
              <a:t>LDM</a:t>
            </a:r>
          </a:p>
        </p:txBody>
      </p:sp>
    </p:spTree>
    <p:extLst>
      <p:ext uri="{BB962C8B-B14F-4D97-AF65-F5344CB8AC3E}">
        <p14:creationId xmlns:p14="http://schemas.microsoft.com/office/powerpoint/2010/main" val="2460354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Conditional Latent Diffusion (Text-to-Image)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40478A-8711-EFFB-EEE8-A5B954869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25" y="2933038"/>
            <a:ext cx="6972300" cy="2197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8FEF8D6A-4F47-4F64-89D2-EC6F091C28AA}"/>
                  </a:ext>
                </a:extLst>
              </p:cNvPr>
              <p:cNvSpPr/>
              <p:nvPr/>
            </p:nvSpPr>
            <p:spPr>
              <a:xfrm>
                <a:off x="2270782" y="1884433"/>
                <a:ext cx="5067239" cy="46287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Text Prompt </a:t>
                </a:r>
                <a:r>
                  <a:rPr kumimoji="1" lang="en-US" altLang="ko-Kore-KR" sz="14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</a:t>
                </a:r>
                <a:r>
                  <a:rPr kumimoji="1" lang="en-US" altLang="ko-Kore-KR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BERT-tokenizer </a:t>
                </a:r>
                <a:r>
                  <a:rPr kumimoji="1" lang="en-US" altLang="ko-Kore-KR" sz="1400" dirty="0">
                    <a:solidFill>
                      <a:sysClr val="windowText" lastClr="000000"/>
                    </a:solidFill>
                    <a:latin typeface="Proxima Nova" panose="02000506030000020004" pitchFamily="2" charset="0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4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4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kumimoji="1" lang="en-US" altLang="ko-Kore-KR" sz="14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-US" altLang="ko-Kore-KR" sz="1400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(Transformer Encoder)</a:t>
                </a:r>
              </a:p>
            </p:txBody>
          </p:sp>
        </mc:Choice>
        <mc:Fallback>
          <p:sp>
            <p:nvSpPr>
              <p:cNvPr id="3" name="모서리가 둥근 직사각형 2">
                <a:extLst>
                  <a:ext uri="{FF2B5EF4-FFF2-40B4-BE49-F238E27FC236}">
                    <a16:creationId xmlns:a16="http://schemas.microsoft.com/office/drawing/2014/main" id="{8FEF8D6A-4F47-4F64-89D2-EC6F091C2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782" y="1884433"/>
                <a:ext cx="5067239" cy="4628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AA2AAE4-B967-F1CC-D50C-C33B216F131D}"/>
              </a:ext>
            </a:extLst>
          </p:cNvPr>
          <p:cNvSpPr/>
          <p:nvPr/>
        </p:nvSpPr>
        <p:spPr>
          <a:xfrm>
            <a:off x="2270782" y="2458769"/>
            <a:ext cx="5067239" cy="46287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  <a:latin typeface="Proxima Nova" panose="02000506030000020004" pitchFamily="2" charset="0"/>
              </a:rPr>
              <a:t>LDM with 1.45B parameters trained on LAION-400M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E1843-86EF-454E-DFB7-761FC1286E45}"/>
              </a:ext>
            </a:extLst>
          </p:cNvPr>
          <p:cNvSpPr txBox="1"/>
          <p:nvPr/>
        </p:nvSpPr>
        <p:spPr>
          <a:xfrm>
            <a:off x="1352576" y="1946591"/>
            <a:ext cx="851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Proxima Nova" panose="02000506030000020004" pitchFamily="2" charset="0"/>
              </a:rPr>
              <a:t>(Text)</a:t>
            </a:r>
            <a:endParaRPr kumimoji="1" lang="en-US" altLang="ko-Kore-KR" sz="1600" b="1" dirty="0">
              <a:latin typeface="Proxima Nova" panose="02000506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A473F-3F51-251D-DD80-4DB0442E6C92}"/>
              </a:ext>
            </a:extLst>
          </p:cNvPr>
          <p:cNvSpPr txBox="1"/>
          <p:nvPr/>
        </p:nvSpPr>
        <p:spPr>
          <a:xfrm>
            <a:off x="1352575" y="2520927"/>
            <a:ext cx="851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Proxima Nova" panose="02000506030000020004" pitchFamily="2" charset="0"/>
              </a:rPr>
              <a:t>(Image)</a:t>
            </a:r>
            <a:endParaRPr kumimoji="1" lang="en-US" altLang="ko-Kore-KR" sz="1600" b="1" dirty="0">
              <a:latin typeface="Proxima Nova" panose="02000506030000020004" pitchFamily="2" charset="0"/>
            </a:endParaRPr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1964760F-A2F5-FB0D-7D84-93D4306E0892}"/>
              </a:ext>
            </a:extLst>
          </p:cNvPr>
          <p:cNvCxnSpPr>
            <a:stCxn id="3" idx="3"/>
            <a:endCxn id="5" idx="3"/>
          </p:cNvCxnSpPr>
          <p:nvPr/>
        </p:nvCxnSpPr>
        <p:spPr>
          <a:xfrm>
            <a:off x="7338021" y="2115869"/>
            <a:ext cx="12700" cy="574336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6E5000-3322-DF4C-F712-ECCD9D5C7DBA}"/>
              </a:ext>
            </a:extLst>
          </p:cNvPr>
          <p:cNvSpPr/>
          <p:nvPr/>
        </p:nvSpPr>
        <p:spPr>
          <a:xfrm>
            <a:off x="1167492" y="4577428"/>
            <a:ext cx="6800851" cy="479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0695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Conditional Latent Diffusion (Text-to-Image)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461A8-AD11-3BC4-488B-AA86236C1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35" y="1915202"/>
            <a:ext cx="8116730" cy="2968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7746C7-8607-F801-BDF1-BA66CBD1B7BE}"/>
              </a:ext>
            </a:extLst>
          </p:cNvPr>
          <p:cNvSpPr txBox="1"/>
          <p:nvPr/>
        </p:nvSpPr>
        <p:spPr>
          <a:xfrm>
            <a:off x="6038875" y="1492110"/>
            <a:ext cx="3204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latin typeface="Proxima Nova" panose="02000506030000020004" pitchFamily="2" charset="0"/>
              </a:rPr>
              <a:t>200 DDIM sampling step</a:t>
            </a:r>
          </a:p>
          <a:p>
            <a:pPr algn="ctr"/>
            <a:r>
              <a:rPr kumimoji="1" lang="en-US" altLang="ko-KR" sz="1200" b="1" dirty="0">
                <a:latin typeface="Proxima Nova" panose="02000506030000020004" pitchFamily="2" charset="0"/>
              </a:rPr>
              <a:t>+ Unconditional guidance s = 10.0</a:t>
            </a:r>
            <a:endParaRPr kumimoji="1" lang="en-US" altLang="ko-Kore-KR" sz="12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893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Conditional Latent Diffusion (Layout-to-Image)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B2B32A-BACD-7D74-D48C-0DBD1FDAE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6" y="1960926"/>
            <a:ext cx="4328886" cy="2824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644CA1-05BF-13A8-6609-1AC6BA1E27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405"/>
          <a:stretch/>
        </p:blipFill>
        <p:spPr>
          <a:xfrm>
            <a:off x="6948658" y="2424314"/>
            <a:ext cx="1965284" cy="19886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838B27-E498-16ED-F534-845DFB989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595"/>
          <a:stretch/>
        </p:blipFill>
        <p:spPr>
          <a:xfrm>
            <a:off x="4577442" y="2447703"/>
            <a:ext cx="1965284" cy="1941894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CACE4AC8-3B01-345C-4D29-998049AA1CB1}"/>
              </a:ext>
            </a:extLst>
          </p:cNvPr>
          <p:cNvSpPr/>
          <p:nvPr/>
        </p:nvSpPr>
        <p:spPr>
          <a:xfrm>
            <a:off x="6613143" y="3275450"/>
            <a:ext cx="265098" cy="19594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EF18F-DA56-8CAD-CF11-B5FC905B394C}"/>
              </a:ext>
            </a:extLst>
          </p:cNvPr>
          <p:cNvSpPr txBox="1"/>
          <p:nvPr/>
        </p:nvSpPr>
        <p:spPr>
          <a:xfrm>
            <a:off x="4597595" y="4389597"/>
            <a:ext cx="1965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Proxima Nova" panose="02000506030000020004" pitchFamily="2" charset="0"/>
              </a:rPr>
              <a:t>Semantic Layout</a:t>
            </a:r>
            <a:endParaRPr kumimoji="1" lang="en-US" altLang="ko-Kore-KR" sz="1600" b="1" dirty="0">
              <a:latin typeface="Proxima Nova" panose="02000506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17319-A692-FF05-EEA3-45CF2CC4A630}"/>
              </a:ext>
            </a:extLst>
          </p:cNvPr>
          <p:cNvSpPr txBox="1"/>
          <p:nvPr/>
        </p:nvSpPr>
        <p:spPr>
          <a:xfrm>
            <a:off x="6948658" y="4398968"/>
            <a:ext cx="196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Proxima Nova" panose="02000506030000020004" pitchFamily="2" charset="0"/>
              </a:rPr>
              <a:t>Conditionally Generated Image</a:t>
            </a:r>
            <a:endParaRPr kumimoji="1" lang="en-US" altLang="ko-Kore-KR" sz="1600" b="1" dirty="0"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1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Image-to-Image image modeling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CA57E-D4ED-42CD-65CF-5C2C3805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" y="1945478"/>
            <a:ext cx="4666603" cy="2636096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1F342C1-1FE5-A6D6-D068-CB7A96340D1E}"/>
              </a:ext>
            </a:extLst>
          </p:cNvPr>
          <p:cNvSpPr/>
          <p:nvPr/>
        </p:nvSpPr>
        <p:spPr>
          <a:xfrm>
            <a:off x="4733758" y="2182330"/>
            <a:ext cx="2121604" cy="95585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300" b="1" dirty="0">
                <a:solidFill>
                  <a:schemeClr val="tx1"/>
                </a:solidFill>
                <a:latin typeface="Proxima Nova" panose="02000506030000020004" pitchFamily="2" charset="0"/>
              </a:rPr>
              <a:t>Concatenation with spatially aligned image</a:t>
            </a:r>
          </a:p>
          <a:p>
            <a:pPr algn="ctr"/>
            <a:r>
              <a:rPr kumimoji="1" lang="en-US" altLang="ko-Kore-KR" sz="1300" b="1" dirty="0">
                <a:solidFill>
                  <a:schemeClr val="tx1"/>
                </a:solidFill>
                <a:latin typeface="Proxima Nova" panose="02000506030000020004" pitchFamily="2" charset="0"/>
              </a:rPr>
              <a:t>(Condition)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41ECB673-E889-DC85-8189-28FAAAB7F7B8}"/>
                  </a:ext>
                </a:extLst>
              </p:cNvPr>
              <p:cNvSpPr/>
              <p:nvPr/>
            </p:nvSpPr>
            <p:spPr>
              <a:xfrm>
                <a:off x="6940374" y="2182329"/>
                <a:ext cx="2121604" cy="955855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LDM trained</a:t>
                </a:r>
              </a:p>
              <a:p>
                <a:pPr algn="ctr"/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𝟐𝟓𝟔</m:t>
                        </m:r>
                      </m:e>
                      <m:sup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kumimoji="1" lang="en-US" altLang="ko-Kore-KR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 images</a:t>
                </a:r>
              </a:p>
              <a:p>
                <a:pPr algn="ctr"/>
                <a:r>
                  <a:rPr kumimoji="1" lang="en-US" altLang="ko-Kore-KR" sz="1300" b="1" dirty="0">
                    <a:solidFill>
                      <a:schemeClr val="tx1"/>
                    </a:solidFill>
                    <a:latin typeface="Proxima Nova" panose="02000506030000020004" pitchFamily="2" charset="0"/>
                  </a:rPr>
                  <a:t>(Model)</a:t>
                </a:r>
              </a:p>
            </p:txBody>
          </p:sp>
        </mc:Choice>
        <mc:Fallback>
          <p:sp>
            <p:nvSpPr>
              <p:cNvPr id="7" name="모서리가 둥근 직사각형 6">
                <a:extLst>
                  <a:ext uri="{FF2B5EF4-FFF2-40B4-BE49-F238E27FC236}">
                    <a16:creationId xmlns:a16="http://schemas.microsoft.com/office/drawing/2014/main" id="{41ECB673-E889-DC85-8189-28FAAAB7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374" y="2182329"/>
                <a:ext cx="2121604" cy="9558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AECDEF09-B339-695A-D5C9-9B7C6118B800}"/>
              </a:ext>
            </a:extLst>
          </p:cNvPr>
          <p:cNvSpPr/>
          <p:nvPr/>
        </p:nvSpPr>
        <p:spPr>
          <a:xfrm>
            <a:off x="6553282" y="3321277"/>
            <a:ext cx="669472" cy="261258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36648-DCD6-D743-3351-DE748B9088BE}"/>
              </a:ext>
            </a:extLst>
          </p:cNvPr>
          <p:cNvSpPr txBox="1"/>
          <p:nvPr/>
        </p:nvSpPr>
        <p:spPr>
          <a:xfrm>
            <a:off x="5180950" y="3626678"/>
            <a:ext cx="34141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dirty="0">
                <a:latin typeface="Proxima Nova" panose="02000506030000020004" pitchFamily="2" charset="0"/>
              </a:rPr>
              <a:t>Could generate </a:t>
            </a:r>
            <a:r>
              <a:rPr kumimoji="1" lang="en-US" altLang="ko-KR" sz="1600" b="1" dirty="0">
                <a:latin typeface="Proxima Nova" panose="02000506030000020004" pitchFamily="2" charset="0"/>
              </a:rPr>
              <a:t>equivalent or</a:t>
            </a:r>
          </a:p>
          <a:p>
            <a:pPr algn="ctr"/>
            <a:r>
              <a:rPr kumimoji="1" lang="en-US" altLang="ko-KR" sz="1600" b="1" dirty="0">
                <a:latin typeface="Proxima Nova" panose="02000506030000020004" pitchFamily="2" charset="0"/>
              </a:rPr>
              <a:t>larger size </a:t>
            </a:r>
            <a:r>
              <a:rPr kumimoji="1" lang="en-US" altLang="ko-KR" sz="1600" dirty="0">
                <a:latin typeface="Proxima Nova" panose="02000506030000020004" pitchFamily="2" charset="0"/>
              </a:rPr>
              <a:t>of images</a:t>
            </a:r>
          </a:p>
          <a:p>
            <a:pPr algn="ctr"/>
            <a:endParaRPr kumimoji="1" lang="en-US" altLang="ko-Kore-KR" sz="800" dirty="0">
              <a:latin typeface="Proxima Nova" panose="02000506030000020004" pitchFamily="2" charset="0"/>
            </a:endParaRPr>
          </a:p>
          <a:p>
            <a:pPr algn="ctr"/>
            <a:r>
              <a:rPr kumimoji="1" lang="en-US" altLang="ko-Kore-KR" sz="1200" dirty="0">
                <a:latin typeface="Proxima Nova" panose="02000506030000020004" pitchFamily="2" charset="0"/>
              </a:rPr>
              <a:t>(Led to search for Super-Resolution, Inpainting)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E4BB2C-5BBC-68E8-804A-793BC6A6F8C7}"/>
              </a:ext>
            </a:extLst>
          </p:cNvPr>
          <p:cNvSpPr txBox="1"/>
          <p:nvPr/>
        </p:nvSpPr>
        <p:spPr>
          <a:xfrm>
            <a:off x="203722" y="4562878"/>
            <a:ext cx="4277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b="1" dirty="0">
                <a:latin typeface="Proxima Nova" panose="02000506030000020004" pitchFamily="2" charset="0"/>
              </a:rPr>
              <a:t>Result of Semantic Synthesis (512 X 1024)</a:t>
            </a:r>
          </a:p>
        </p:txBody>
      </p:sp>
    </p:spTree>
    <p:extLst>
      <p:ext uri="{BB962C8B-B14F-4D97-AF65-F5344CB8AC3E}">
        <p14:creationId xmlns:p14="http://schemas.microsoft.com/office/powerpoint/2010/main" val="51124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Super-Resolution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38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215B60-9F20-A2A1-98C0-805F4135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670" y="1404646"/>
            <a:ext cx="4773179" cy="3368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3147A6-9174-2E4A-90A8-3582F1B1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" y="2792223"/>
            <a:ext cx="4320486" cy="939986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32B861C-D1DA-127E-545D-C2647CD00765}"/>
              </a:ext>
            </a:extLst>
          </p:cNvPr>
          <p:cNvSpPr/>
          <p:nvPr/>
        </p:nvSpPr>
        <p:spPr>
          <a:xfrm>
            <a:off x="130630" y="1953775"/>
            <a:ext cx="4150384" cy="5024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Conditioning low-resolution images via Concatenation</a:t>
            </a:r>
          </a:p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(Condition)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81978-07BC-D893-FA07-E128B047C43B}"/>
              </a:ext>
            </a:extLst>
          </p:cNvPr>
          <p:cNvSpPr txBox="1"/>
          <p:nvPr/>
        </p:nvSpPr>
        <p:spPr>
          <a:xfrm>
            <a:off x="4685915" y="4745025"/>
            <a:ext cx="4277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latin typeface="Proxima Nova" panose="02000506030000020004" pitchFamily="2" charset="0"/>
              </a:rPr>
              <a:t>64</a:t>
            </a:r>
            <a:r>
              <a:rPr kumimoji="1" lang="en-US" altLang="ko-Kore-KR" sz="12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→</a:t>
            </a:r>
            <a:r>
              <a:rPr kumimoji="1" lang="ko-KR" altLang="en-US" sz="1200" b="1" dirty="0">
                <a:latin typeface="Proxima Nova" panose="02000506030000020004" pitchFamily="2" charset="0"/>
              </a:rPr>
              <a:t> </a:t>
            </a:r>
            <a:r>
              <a:rPr kumimoji="1" lang="en-US" altLang="ko-KR" sz="1200" b="1" dirty="0">
                <a:latin typeface="Proxima Nova" panose="02000506030000020004" pitchFamily="2" charset="0"/>
              </a:rPr>
              <a:t>256</a:t>
            </a:r>
            <a:r>
              <a:rPr kumimoji="1" lang="ko-KR" altLang="en-US" sz="1200" b="1" dirty="0">
                <a:latin typeface="Proxima Nova" panose="02000506030000020004" pitchFamily="2" charset="0"/>
              </a:rPr>
              <a:t> </a:t>
            </a:r>
            <a:r>
              <a:rPr kumimoji="1" lang="en-US" altLang="ko-KR" sz="1200" b="1" dirty="0">
                <a:latin typeface="Proxima Nova" panose="02000506030000020004" pitchFamily="2" charset="0"/>
              </a:rPr>
              <a:t>Super-Resolution Results</a:t>
            </a:r>
            <a:endParaRPr kumimoji="1" lang="en-US" altLang="ko-Kore-KR" sz="1200" b="1" dirty="0">
              <a:latin typeface="Proxima Nova" panose="02000506030000020004" pitchFamily="2" charset="0"/>
            </a:endParaRPr>
          </a:p>
        </p:txBody>
      </p:sp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4BCCE3-6BAB-3C08-824A-218BF5701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2" y="4094372"/>
            <a:ext cx="4277708" cy="846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AC928B-D907-0240-D097-A7B082F46D2C}"/>
              </a:ext>
            </a:extLst>
          </p:cNvPr>
          <p:cNvSpPr txBox="1"/>
          <p:nvPr/>
        </p:nvSpPr>
        <p:spPr>
          <a:xfrm>
            <a:off x="52053" y="2584025"/>
            <a:ext cx="4277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latin typeface="Proxima Nova" panose="02000506030000020004" pitchFamily="2" charset="0"/>
              </a:rPr>
              <a:t>Performance Scores of utilized methods</a:t>
            </a:r>
            <a:endParaRPr kumimoji="1" lang="en-US" altLang="ko-Kore-KR" sz="1200" b="1" dirty="0">
              <a:latin typeface="Proxima Nova" panose="02000506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5A4733-C1D7-55ED-D1B7-7438771C11A7}"/>
              </a:ext>
            </a:extLst>
          </p:cNvPr>
          <p:cNvSpPr txBox="1"/>
          <p:nvPr/>
        </p:nvSpPr>
        <p:spPr>
          <a:xfrm>
            <a:off x="66968" y="3871607"/>
            <a:ext cx="4277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latin typeface="Proxima Nova" panose="02000506030000020004" pitchFamily="2" charset="0"/>
              </a:rPr>
              <a:t>Human Preference Score Result</a:t>
            </a:r>
            <a:endParaRPr kumimoji="1" lang="en-US" altLang="ko-Kore-KR" sz="1200" b="1" dirty="0">
              <a:latin typeface="Proxima Nova" panose="02000506030000020004" pitchFamily="2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72FBD8-B344-E9C6-F22A-510341E8182D}"/>
              </a:ext>
            </a:extLst>
          </p:cNvPr>
          <p:cNvSpPr/>
          <p:nvPr/>
        </p:nvSpPr>
        <p:spPr>
          <a:xfrm>
            <a:off x="66969" y="3291565"/>
            <a:ext cx="4246702" cy="377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E8740A-F242-2E94-313F-1164390C9086}"/>
              </a:ext>
            </a:extLst>
          </p:cNvPr>
          <p:cNvSpPr/>
          <p:nvPr/>
        </p:nvSpPr>
        <p:spPr>
          <a:xfrm>
            <a:off x="2376442" y="4339523"/>
            <a:ext cx="505551" cy="544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95BF62-62DD-53DB-694D-4B7A8A687E4A}"/>
              </a:ext>
            </a:extLst>
          </p:cNvPr>
          <p:cNvSpPr/>
          <p:nvPr/>
        </p:nvSpPr>
        <p:spPr>
          <a:xfrm>
            <a:off x="3774123" y="4345505"/>
            <a:ext cx="505551" cy="544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8630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Inpainting</a:t>
            </a:r>
            <a:endParaRPr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54262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Experiments</a:t>
            </a:r>
            <a:endParaRPr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3E9CE1-C555-35A0-9AB2-13929AB4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22" y="1159560"/>
            <a:ext cx="3460373" cy="36454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951F9-9393-CB26-DC0A-B26F5D153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92" y="2111003"/>
            <a:ext cx="4789914" cy="26152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702B851-D4D9-A669-F5EF-F9FE299AC7E9}"/>
              </a:ext>
            </a:extLst>
          </p:cNvPr>
          <p:cNvSpPr/>
          <p:nvPr/>
        </p:nvSpPr>
        <p:spPr>
          <a:xfrm>
            <a:off x="194680" y="2717340"/>
            <a:ext cx="4741498" cy="76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FC4193-DE8E-4E0C-D09E-8F223C8F3EBA}"/>
              </a:ext>
            </a:extLst>
          </p:cNvPr>
          <p:cNvSpPr txBox="1"/>
          <p:nvPr/>
        </p:nvSpPr>
        <p:spPr>
          <a:xfrm>
            <a:off x="4811454" y="4782942"/>
            <a:ext cx="4277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latin typeface="Proxima Nova" panose="02000506030000020004" pitchFamily="2" charset="0"/>
              </a:rPr>
              <a:t>Object Removal with LDM</a:t>
            </a:r>
            <a:endParaRPr kumimoji="1" lang="en-US" altLang="ko-Kore-KR" sz="1200" b="1" dirty="0">
              <a:latin typeface="Proxima Nova" panose="02000506030000020004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B8EFCEB-B0EE-EBA2-C0AF-0F922494B8B5}"/>
              </a:ext>
            </a:extLst>
          </p:cNvPr>
          <p:cNvSpPr/>
          <p:nvPr/>
        </p:nvSpPr>
        <p:spPr>
          <a:xfrm>
            <a:off x="3339957" y="1442521"/>
            <a:ext cx="1612549" cy="5024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Masking Region</a:t>
            </a:r>
          </a:p>
          <a:p>
            <a:pPr algn="ctr"/>
            <a:r>
              <a:rPr kumimoji="1" lang="en-US" altLang="ko-Kore-KR" sz="1200" b="1" dirty="0">
                <a:solidFill>
                  <a:schemeClr val="tx1"/>
                </a:solidFill>
                <a:latin typeface="Proxima Nova" panose="02000506030000020004" pitchFamily="2" charset="0"/>
              </a:rPr>
              <a:t>(Condition)</a:t>
            </a:r>
          </a:p>
        </p:txBody>
      </p:sp>
    </p:spTree>
    <p:extLst>
      <p:ext uri="{BB962C8B-B14F-4D97-AF65-F5344CB8AC3E}">
        <p14:creationId xmlns:p14="http://schemas.microsoft.com/office/powerpoint/2010/main" val="79876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45CD26-4C6E-0174-DCEE-72A23210F915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stablediffusionweb.com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/#demo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Stable Diffusion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StableDiffusion_Demo.mov">
            <a:hlinkClick r:id="" action="ppaction://media"/>
            <a:extLst>
              <a:ext uri="{FF2B5EF4-FFF2-40B4-BE49-F238E27FC236}">
                <a16:creationId xmlns:a16="http://schemas.microsoft.com/office/drawing/2014/main" id="{A6971C6D-41B7-E64D-B1E9-D408DBDF9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7578" y="1320850"/>
            <a:ext cx="5686112" cy="3692725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41C807B-386A-46F4-9F35-8078F11A7F18}"/>
              </a:ext>
            </a:extLst>
          </p:cNvPr>
          <p:cNvSpPr/>
          <p:nvPr/>
        </p:nvSpPr>
        <p:spPr>
          <a:xfrm>
            <a:off x="235500" y="2852120"/>
            <a:ext cx="2553468" cy="10231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The university buildings named “DKU” which are densely populated on the mountain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EF005-6C9E-C3D8-7250-D46ECC629E7D}"/>
              </a:ext>
            </a:extLst>
          </p:cNvPr>
          <p:cNvSpPr txBox="1"/>
          <p:nvPr/>
        </p:nvSpPr>
        <p:spPr>
          <a:xfrm>
            <a:off x="255411" y="2571750"/>
            <a:ext cx="251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Text Prompt</a:t>
            </a:r>
          </a:p>
        </p:txBody>
      </p:sp>
    </p:spTree>
    <p:extLst>
      <p:ext uri="{BB962C8B-B14F-4D97-AF65-F5344CB8AC3E}">
        <p14:creationId xmlns:p14="http://schemas.microsoft.com/office/powerpoint/2010/main" val="410620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4"/>
          <p:cNvSpPr txBox="1">
            <a:spLocks noGrp="1"/>
          </p:cNvSpPr>
          <p:nvPr>
            <p:ph type="title"/>
          </p:nvPr>
        </p:nvSpPr>
        <p:spPr>
          <a:xfrm>
            <a:off x="311700" y="19382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8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Thank you</a:t>
            </a:r>
            <a:endParaRPr sz="48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478800" y="2730820"/>
            <a:ext cx="8186400" cy="69700"/>
            <a:chOff x="311700" y="1017720"/>
            <a:chExt cx="8186400" cy="69700"/>
          </a:xfrm>
        </p:grpSpPr>
        <p:cxnSp>
          <p:nvCxnSpPr>
            <p:cNvPr id="814" name="Google Shape;814;p54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54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6" name="Google Shape;81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40</a:t>
            </a:fld>
            <a:endParaRPr/>
          </a:p>
        </p:txBody>
      </p:sp>
      <p:sp>
        <p:nvSpPr>
          <p:cNvPr id="817" name="Google Shape;817;p54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45CD26-4C6E-0174-DCEE-72A23210F915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stablediffusionweb.com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/#demo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Stable Diffusion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41C807B-386A-46F4-9F35-8078F11A7F18}"/>
              </a:ext>
            </a:extLst>
          </p:cNvPr>
          <p:cNvSpPr/>
          <p:nvPr/>
        </p:nvSpPr>
        <p:spPr>
          <a:xfrm>
            <a:off x="101021" y="2698231"/>
            <a:ext cx="2553468" cy="10231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The university buildings named “DKU” which are densely populated on the mountain</a:t>
            </a:r>
            <a:endParaRPr kumimoji="1" lang="ko-Kore-KR" altLang="en-US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EF005-6C9E-C3D8-7250-D46ECC629E7D}"/>
              </a:ext>
            </a:extLst>
          </p:cNvPr>
          <p:cNvSpPr txBox="1"/>
          <p:nvPr/>
        </p:nvSpPr>
        <p:spPr>
          <a:xfrm>
            <a:off x="120932" y="2417861"/>
            <a:ext cx="251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Text Prompt</a:t>
            </a:r>
          </a:p>
        </p:txBody>
      </p:sp>
      <p:pic>
        <p:nvPicPr>
          <p:cNvPr id="7" name="그림 6" descr="항공 사진, 야외, 조감도, 집이(가) 표시된 사진&#10;&#10;자동 생성된 설명">
            <a:extLst>
              <a:ext uri="{FF2B5EF4-FFF2-40B4-BE49-F238E27FC236}">
                <a16:creationId xmlns:a16="http://schemas.microsoft.com/office/drawing/2014/main" id="{7063B906-C115-7FB4-1D98-664E8734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18" y="1348418"/>
            <a:ext cx="3670475" cy="369370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6C58DD4-7344-88CB-FDDC-2F9D6FD6AF2D}"/>
              </a:ext>
            </a:extLst>
          </p:cNvPr>
          <p:cNvSpPr/>
          <p:nvPr/>
        </p:nvSpPr>
        <p:spPr>
          <a:xfrm>
            <a:off x="2829975" y="2912139"/>
            <a:ext cx="351064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E60E101C-394C-31D3-2A6B-26446BF3B635}"/>
              </a:ext>
            </a:extLst>
          </p:cNvPr>
          <p:cNvSpPr/>
          <p:nvPr/>
        </p:nvSpPr>
        <p:spPr>
          <a:xfrm>
            <a:off x="4663462" y="2912139"/>
            <a:ext cx="351064" cy="55517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14FEBFF8-6DF3-67CC-8920-16BA9BD3B6C6}"/>
              </a:ext>
            </a:extLst>
          </p:cNvPr>
          <p:cNvSpPr/>
          <p:nvPr/>
        </p:nvSpPr>
        <p:spPr>
          <a:xfrm>
            <a:off x="3356525" y="2714375"/>
            <a:ext cx="1124015" cy="10231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Latent Diffusion Model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(LDM)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DB8992FF-D213-627A-F550-5EFDF3528154}"/>
              </a:ext>
            </a:extLst>
          </p:cNvPr>
          <p:cNvSpPr/>
          <p:nvPr/>
        </p:nvSpPr>
        <p:spPr>
          <a:xfrm>
            <a:off x="2926430" y="2417861"/>
            <a:ext cx="125496" cy="440871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ADBEC-910C-B139-B250-EB8645D4D325}"/>
              </a:ext>
            </a:extLst>
          </p:cNvPr>
          <p:cNvSpPr txBox="1"/>
          <p:nvPr/>
        </p:nvSpPr>
        <p:spPr>
          <a:xfrm>
            <a:off x="1732355" y="1941264"/>
            <a:ext cx="251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(Text Encoder)</a:t>
            </a:r>
          </a:p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Pretrained CLIP </a:t>
            </a:r>
            <a:r>
              <a:rPr kumimoji="1" lang="en-US" altLang="ko-Kore-KR" dirty="0" err="1">
                <a:latin typeface="Proxima Nova" panose="02000506030000020004" pitchFamily="2" charset="0"/>
              </a:rPr>
              <a:t>ViT</a:t>
            </a:r>
            <a:r>
              <a:rPr kumimoji="1" lang="en-US" altLang="ko-Kore-KR" dirty="0">
                <a:latin typeface="Proxima Nova" panose="02000506030000020004" pitchFamily="2" charset="0"/>
              </a:rPr>
              <a:t>-L/14</a:t>
            </a:r>
          </a:p>
        </p:txBody>
      </p:sp>
    </p:spTree>
    <p:extLst>
      <p:ext uri="{BB962C8B-B14F-4D97-AF65-F5344CB8AC3E}">
        <p14:creationId xmlns:p14="http://schemas.microsoft.com/office/powerpoint/2010/main" val="85044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Generative Models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8CEDA0-1C1A-D920-7B4E-7880C41C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1270509"/>
            <a:ext cx="5378788" cy="3606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507BCD-A466-8E06-90A4-F0C57727D91B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lilianweng.github.io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/posts/2021-07-11-diffusion-models/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3DB4A0-1E2A-DF11-C441-E71762D3F9E1}"/>
              </a:ext>
            </a:extLst>
          </p:cNvPr>
          <p:cNvSpPr/>
          <p:nvPr/>
        </p:nvSpPr>
        <p:spPr>
          <a:xfrm>
            <a:off x="3306536" y="4039890"/>
            <a:ext cx="5378788" cy="851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FA714C1D-2F00-F530-EAD1-C9CAFA1D06D5}"/>
              </a:ext>
            </a:extLst>
          </p:cNvPr>
          <p:cNvSpPr/>
          <p:nvPr/>
        </p:nvSpPr>
        <p:spPr>
          <a:xfrm rot="2602431">
            <a:off x="2721055" y="2459450"/>
            <a:ext cx="150430" cy="98198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EA90390F-5D77-1F5F-AABB-7F9DFA680EE0}"/>
              </a:ext>
            </a:extLst>
          </p:cNvPr>
          <p:cNvSpPr/>
          <p:nvPr/>
        </p:nvSpPr>
        <p:spPr>
          <a:xfrm rot="8191010">
            <a:off x="2716950" y="3604864"/>
            <a:ext cx="150430" cy="981980"/>
          </a:xfrm>
          <a:prstGeom prst="down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0067CD1-E5E1-14D0-2C07-849CD1106B44}"/>
              </a:ext>
            </a:extLst>
          </p:cNvPr>
          <p:cNvSpPr/>
          <p:nvPr/>
        </p:nvSpPr>
        <p:spPr>
          <a:xfrm>
            <a:off x="76745" y="3165234"/>
            <a:ext cx="2264378" cy="6970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Latent Diffusion Model</a:t>
            </a:r>
          </a:p>
          <a:p>
            <a:pPr algn="ctr"/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(LDM)</a:t>
            </a:r>
            <a:endParaRPr kumimoji="1" lang="ko-Kore-KR" altLang="en-US" b="1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59997B-79DD-76AF-551D-6488DC13EF77}"/>
              </a:ext>
            </a:extLst>
          </p:cNvPr>
          <p:cNvSpPr/>
          <p:nvPr/>
        </p:nvSpPr>
        <p:spPr>
          <a:xfrm>
            <a:off x="3322864" y="2190234"/>
            <a:ext cx="5378788" cy="958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203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Contribution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4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42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Introduction</a:t>
            </a:r>
            <a:endParaRPr sz="342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07BCD-A466-8E06-90A4-F0C57727D91B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lilianweng.github.io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/posts/2021-07-11-diffusion-models/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060BE3-EE98-FFA3-CC0A-53A230F5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0" y="2432465"/>
            <a:ext cx="4333779" cy="680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E89F99-0807-9A7F-04D0-BBCCD55E2C81}"/>
              </a:ext>
            </a:extLst>
          </p:cNvPr>
          <p:cNvSpPr txBox="1"/>
          <p:nvPr/>
        </p:nvSpPr>
        <p:spPr>
          <a:xfrm>
            <a:off x="1080254" y="1970670"/>
            <a:ext cx="251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(DDPM)</a:t>
            </a:r>
          </a:p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Previous Diffusion Models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19D04-5B35-CC76-A615-C57AF1BD3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00" y="1894449"/>
            <a:ext cx="3721100" cy="1814691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052F6B5-FFAB-3EBE-E447-D6294F3DD69F}"/>
              </a:ext>
            </a:extLst>
          </p:cNvPr>
          <p:cNvSpPr/>
          <p:nvPr/>
        </p:nvSpPr>
        <p:spPr>
          <a:xfrm>
            <a:off x="4759957" y="2440667"/>
            <a:ext cx="253093" cy="68051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9B2627-E3EB-37F9-2721-D05C4B80D63A}"/>
              </a:ext>
            </a:extLst>
          </p:cNvPr>
          <p:cNvSpPr txBox="1"/>
          <p:nvPr/>
        </p:nvSpPr>
        <p:spPr>
          <a:xfrm>
            <a:off x="5791127" y="1413863"/>
            <a:ext cx="2513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(LDM)</a:t>
            </a:r>
          </a:p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Latent Diffusion Model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82198D2-B50D-334A-5836-F0F162431818}"/>
              </a:ext>
            </a:extLst>
          </p:cNvPr>
          <p:cNvSpPr/>
          <p:nvPr/>
        </p:nvSpPr>
        <p:spPr>
          <a:xfrm>
            <a:off x="435318" y="3334914"/>
            <a:ext cx="3803516" cy="150254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Pixel-based Computation</a:t>
            </a:r>
          </a:p>
          <a:p>
            <a:pPr algn="ctr"/>
            <a:endParaRPr kumimoji="1" lang="en-US" altLang="ko-Kore-KR" sz="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Massive computational 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requirement</a:t>
            </a:r>
          </a:p>
          <a:p>
            <a:pPr algn="ctr"/>
            <a:endParaRPr kumimoji="1" lang="en-US" altLang="ko-Kore-KR" sz="5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Expensive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Training, Evaluation, Inference</a:t>
            </a:r>
          </a:p>
          <a:p>
            <a:pPr algn="ctr"/>
            <a:endParaRPr kumimoji="1" lang="ko-Kore-KR" altLang="en-US" sz="5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ko-Kore-KR" altLang="en-US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Slow</a:t>
            </a:r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sampling</a:t>
            </a:r>
          </a:p>
          <a:p>
            <a:pPr algn="ctr"/>
            <a:r>
              <a:rPr kumimoji="1" lang="en-US" altLang="ko-Kore-KR" sz="12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(50K sampling for 5 days on a single A100 GPU)</a:t>
            </a:r>
            <a:endParaRPr kumimoji="1" lang="ko-Kore-KR" altLang="en-US" sz="12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914D543B-628E-D625-F53F-D682C3AF6130}"/>
              </a:ext>
            </a:extLst>
          </p:cNvPr>
          <p:cNvSpPr/>
          <p:nvPr/>
        </p:nvSpPr>
        <p:spPr>
          <a:xfrm>
            <a:off x="4404900" y="4064923"/>
            <a:ext cx="658764" cy="45583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0B3201D-BD2E-4121-66CD-15373C62F672}"/>
              </a:ext>
            </a:extLst>
          </p:cNvPr>
          <p:cNvSpPr/>
          <p:nvPr/>
        </p:nvSpPr>
        <p:spPr>
          <a:xfrm>
            <a:off x="5229730" y="3755208"/>
            <a:ext cx="3602570" cy="108224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Computation on </a:t>
            </a:r>
            <a:r>
              <a:rPr kumimoji="1" lang="en-US" altLang="ko-Kore-KR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low-dimensional space</a:t>
            </a:r>
          </a:p>
          <a:p>
            <a:pPr algn="ctr"/>
            <a:endParaRPr kumimoji="1" lang="en-US" altLang="ko-Kore-KR" sz="7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ko-Kore-KR" altLang="en-US" sz="13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sz="13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sz="13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Less computational complexity</a:t>
            </a:r>
            <a:endParaRPr kumimoji="1" lang="en-US" altLang="ko-Kore-KR" sz="13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endParaRPr kumimoji="1" lang="ko-Kore-KR" altLang="en-US" sz="5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  <a:p>
            <a:pPr algn="ctr"/>
            <a:r>
              <a:rPr kumimoji="1" lang="ko-Kore-KR" altLang="en-US" sz="13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→</a:t>
            </a:r>
            <a:r>
              <a:rPr kumimoji="1" lang="en-US" altLang="ko-Kore-KR" sz="1300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 </a:t>
            </a:r>
            <a:r>
              <a:rPr kumimoji="1" lang="en-US" altLang="ko-Kore-KR" sz="1300" b="1" dirty="0">
                <a:solidFill>
                  <a:sysClr val="windowText" lastClr="000000"/>
                </a:solidFill>
                <a:latin typeface="Proxima Nova" panose="02000506030000020004" pitchFamily="2" charset="0"/>
              </a:rPr>
              <a:t>Enhance accessibility</a:t>
            </a:r>
            <a:endParaRPr kumimoji="1" lang="en-US" altLang="ko-Kore-KR" sz="1300" dirty="0">
              <a:solidFill>
                <a:sysClr val="windowText" lastClr="000000"/>
              </a:solidFill>
              <a:latin typeface="Proxima Nova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9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070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6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Related Works</a:t>
            </a:r>
            <a:endParaRPr sz="36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87900" y="2723145"/>
            <a:ext cx="8186400" cy="69700"/>
            <a:chOff x="311700" y="1017720"/>
            <a:chExt cx="8186400" cy="69700"/>
          </a:xfrm>
        </p:grpSpPr>
        <p:cxnSp>
          <p:nvCxnSpPr>
            <p:cNvPr id="78" name="Google Shape;78;p15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2491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F4C6FBC-AF55-31D8-24A8-82B844968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252" y="1203467"/>
            <a:ext cx="4620986" cy="3082803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❏"/>
            </a:pPr>
            <a:r>
              <a:rPr lang="en-US" sz="2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VAE</a:t>
            </a:r>
            <a:endParaRPr lang="en-US" sz="1775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235500" y="452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altLang="ko" sz="320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Related Works</a:t>
            </a:r>
            <a:endParaRPr sz="320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11700" y="1017720"/>
            <a:ext cx="8186400" cy="69700"/>
            <a:chOff x="311700" y="1017720"/>
            <a:chExt cx="8186400" cy="697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311700" y="10177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311700" y="1087420"/>
              <a:ext cx="8186400" cy="0"/>
            </a:xfrm>
            <a:prstGeom prst="straightConnector1">
              <a:avLst/>
            </a:prstGeom>
            <a:noFill/>
            <a:ln w="2857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9275" y="4883525"/>
            <a:ext cx="91440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666666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C&amp;I LAB</a:t>
            </a:r>
            <a:endParaRPr sz="1600">
              <a:solidFill>
                <a:srgbClr val="66666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E99034-302C-48D4-10DD-170EDAF64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799" y="4440967"/>
            <a:ext cx="5740400" cy="44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CD87F-6831-A7AA-677C-15EC50C07500}"/>
              </a:ext>
            </a:extLst>
          </p:cNvPr>
          <p:cNvSpPr txBox="1"/>
          <p:nvPr/>
        </p:nvSpPr>
        <p:spPr>
          <a:xfrm>
            <a:off x="685800" y="4876543"/>
            <a:ext cx="8146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https://bigdata-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analyst.tistory.com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Proxima Nova" panose="020B0600000101010101" charset="0"/>
              </a:rPr>
              <a:t>/349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Proxima Nova" panose="020B0600000101010101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D4A086-DDC2-B1B3-EBD0-52B73FF99371}"/>
              </a:ext>
            </a:extLst>
          </p:cNvPr>
          <p:cNvSpPr/>
          <p:nvPr/>
        </p:nvSpPr>
        <p:spPr>
          <a:xfrm>
            <a:off x="5772150" y="4466417"/>
            <a:ext cx="1670049" cy="39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7FE605-1DF4-E1F6-02C9-D770BF91340A}"/>
              </a:ext>
            </a:extLst>
          </p:cNvPr>
          <p:cNvSpPr/>
          <p:nvPr/>
        </p:nvSpPr>
        <p:spPr>
          <a:xfrm>
            <a:off x="3060048" y="4472413"/>
            <a:ext cx="2418188" cy="393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80E82-D22B-3177-3429-765913EAE02E}"/>
              </a:ext>
            </a:extLst>
          </p:cNvPr>
          <p:cNvSpPr txBox="1"/>
          <p:nvPr/>
        </p:nvSpPr>
        <p:spPr>
          <a:xfrm>
            <a:off x="5705309" y="4189544"/>
            <a:ext cx="251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dirty="0">
                <a:latin typeface="Proxima Nova" panose="02000506030000020004" pitchFamily="2" charset="0"/>
              </a:rPr>
              <a:t>Reconstruction 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F782FE-13F2-0405-191B-4E3183356F03}"/>
              </a:ext>
            </a:extLst>
          </p:cNvPr>
          <p:cNvSpPr txBox="1"/>
          <p:nvPr/>
        </p:nvSpPr>
        <p:spPr>
          <a:xfrm>
            <a:off x="3012319" y="4188436"/>
            <a:ext cx="251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dirty="0">
                <a:latin typeface="Proxima Nova" panose="02000506030000020004" pitchFamily="2" charset="0"/>
              </a:rPr>
              <a:t>Regularization Term (</a:t>
            </a:r>
            <a:r>
              <a:rPr kumimoji="1" lang="en-US" altLang="ko-Kore-KR" b="1" dirty="0">
                <a:latin typeface="Proxima Nova" panose="02000506030000020004" pitchFamily="2" charset="0"/>
              </a:rPr>
              <a:t>KL-reg</a:t>
            </a:r>
            <a:r>
              <a:rPr kumimoji="1" lang="en-US" altLang="ko-Kore-KR" dirty="0">
                <a:latin typeface="Proxima Nova" panose="0200050603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15896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14092</TotalTime>
  <Words>1456</Words>
  <Application>Microsoft Macintosh PowerPoint</Application>
  <PresentationFormat>화면 슬라이드 쇼(16:9)</PresentationFormat>
  <Paragraphs>384</Paragraphs>
  <Slides>40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Arial</vt:lpstr>
      <vt:lpstr>Proxima Nova</vt:lpstr>
      <vt:lpstr>Cambria Math</vt:lpstr>
      <vt:lpstr>Proxima Nova Extrabold</vt:lpstr>
      <vt:lpstr>Simple Light</vt:lpstr>
      <vt:lpstr>High-Resolution Image Synthesis with Latent Diffusion Models</vt:lpstr>
      <vt:lpstr>Contents</vt:lpstr>
      <vt:lpstr>Introduction</vt:lpstr>
      <vt:lpstr>Introduction</vt:lpstr>
      <vt:lpstr>Introduction</vt:lpstr>
      <vt:lpstr>Introduction</vt:lpstr>
      <vt:lpstr>Introduction</vt:lpstr>
      <vt:lpstr>Related Works</vt:lpstr>
      <vt:lpstr>Related Works</vt:lpstr>
      <vt:lpstr>Related Works</vt:lpstr>
      <vt:lpstr>Related Works</vt:lpstr>
      <vt:lpstr>Related Works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Style-Based Generator Architecture for Generative Adversarial Networks</dc:title>
  <dc:creator>박범순</dc:creator>
  <cp:lastModifiedBy>박범순</cp:lastModifiedBy>
  <cp:revision>34</cp:revision>
  <dcterms:modified xsi:type="dcterms:W3CDTF">2023-08-16T15:33:20Z</dcterms:modified>
</cp:coreProperties>
</file>